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47"/>
  </p:notesMasterIdLst>
  <p:handoutMasterIdLst>
    <p:handoutMasterId r:id="rId48"/>
  </p:handoutMasterIdLst>
  <p:sldIdLst>
    <p:sldId id="328" r:id="rId5"/>
    <p:sldId id="376" r:id="rId6"/>
    <p:sldId id="377" r:id="rId7"/>
    <p:sldId id="360" r:id="rId8"/>
    <p:sldId id="352" r:id="rId9"/>
    <p:sldId id="329" r:id="rId10"/>
    <p:sldId id="351" r:id="rId11"/>
    <p:sldId id="349" r:id="rId12"/>
    <p:sldId id="350" r:id="rId13"/>
    <p:sldId id="339" r:id="rId14"/>
    <p:sldId id="330" r:id="rId15"/>
    <p:sldId id="378"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64" r:id="rId31"/>
    <p:sldId id="269" r:id="rId32"/>
    <p:sldId id="379" r:id="rId33"/>
    <p:sldId id="355" r:id="rId34"/>
    <p:sldId id="359" r:id="rId35"/>
    <p:sldId id="372" r:id="rId36"/>
    <p:sldId id="357" r:id="rId37"/>
    <p:sldId id="358" r:id="rId38"/>
    <p:sldId id="375" r:id="rId39"/>
    <p:sldId id="365" r:id="rId40"/>
    <p:sldId id="374" r:id="rId41"/>
    <p:sldId id="371" r:id="rId42"/>
    <p:sldId id="370" r:id="rId43"/>
    <p:sldId id="369" r:id="rId44"/>
    <p:sldId id="368" r:id="rId45"/>
    <p:sldId id="353" r:id="rId46"/>
  </p:sldIdLst>
  <p:sldSz cx="9144000" cy="5143500" type="screen16x9"/>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A4"/>
    <a:srgbClr val="EE0000"/>
    <a:srgbClr val="F1FF3F"/>
    <a:srgbClr val="1F4291"/>
    <a:srgbClr val="183472"/>
    <a:srgbClr val="002496"/>
    <a:srgbClr val="0000FF"/>
    <a:srgbClr val="F2F2F2"/>
    <a:srgbClr val="00FF00"/>
    <a:srgbClr val="D2E1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84201" autoAdjust="0"/>
  </p:normalViewPr>
  <p:slideViewPr>
    <p:cSldViewPr snapToObjects="1">
      <p:cViewPr>
        <p:scale>
          <a:sx n="66" d="100"/>
          <a:sy n="66" d="100"/>
        </p:scale>
        <p:origin x="1512" y="34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D60000"/>
            </a:solidFill>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Lst>
            </c:dLbl>
            <c:dLbl>
              <c:idx val="1"/>
              <c:layout/>
              <c:showLegendKey val="0"/>
              <c:showVal val="1"/>
              <c:showCatName val="0"/>
              <c:showSerName val="0"/>
              <c:showPercent val="0"/>
              <c:showBubbleSize val="0"/>
              <c:extLst>
                <c:ext xmlns:c15="http://schemas.microsoft.com/office/drawing/2012/chart" uri="{CE6537A1-D6FC-4f65-9D91-7224C49458BB}">
                  <c15:layout/>
                </c:ext>
              </c:extLst>
            </c:dLbl>
            <c:dLbl>
              <c:idx val="2"/>
              <c:layout/>
              <c:showLegendKey val="0"/>
              <c:showVal val="1"/>
              <c:showCatName val="0"/>
              <c:showSerName val="0"/>
              <c:showPercent val="0"/>
              <c:showBubbleSize val="0"/>
              <c:extLst>
                <c:ext xmlns:c15="http://schemas.microsoft.com/office/drawing/2012/chart" uri="{CE6537A1-D6FC-4f65-9D91-7224C49458BB}">
                  <c15:layout/>
                </c:ext>
              </c:extLst>
            </c:dLbl>
            <c:dLbl>
              <c:idx val="3"/>
              <c:layout/>
              <c:showLegendKey val="0"/>
              <c:showVal val="1"/>
              <c:showCatName val="0"/>
              <c:showSerName val="0"/>
              <c:showPercent val="0"/>
              <c:showBubbleSize val="0"/>
              <c:extLst>
                <c:ext xmlns:c15="http://schemas.microsoft.com/office/drawing/2012/chart" uri="{CE6537A1-D6FC-4f65-9D91-7224C49458BB}">
                  <c15:layout/>
                </c:ext>
              </c:extLst>
            </c:dLbl>
            <c:dLbl>
              <c:idx val="4"/>
              <c:layout/>
              <c:showLegendKey val="0"/>
              <c:showVal val="1"/>
              <c:showCatName val="0"/>
              <c:showSerName val="0"/>
              <c:showPercent val="0"/>
              <c:showBubbleSize val="0"/>
              <c:extLst>
                <c:ext xmlns:c15="http://schemas.microsoft.com/office/drawing/2012/chart" uri="{CE6537A1-D6FC-4f65-9D91-7224C49458BB}">
                  <c15:layout/>
                </c:ext>
              </c:extLst>
            </c:dLbl>
            <c:dLbl>
              <c:idx val="5"/>
              <c:layout/>
              <c:showLegendKey val="0"/>
              <c:showVal val="1"/>
              <c:showCatName val="0"/>
              <c:showSerName val="0"/>
              <c:showPercent val="0"/>
              <c:showBubbleSize val="0"/>
              <c:extLst>
                <c:ext xmlns:c15="http://schemas.microsoft.com/office/drawing/2012/chart" uri="{CE6537A1-D6FC-4f65-9D91-7224C49458BB}">
                  <c15:layout/>
                </c:ext>
              </c:extLst>
            </c:dLbl>
            <c:dLbl>
              <c:idx val="6"/>
              <c:layout/>
              <c:showLegendKey val="0"/>
              <c:showVal val="1"/>
              <c:showCatName val="0"/>
              <c:showSerName val="0"/>
              <c:showPercent val="0"/>
              <c:showBubbleSize val="0"/>
              <c:extLst>
                <c:ext xmlns:c15="http://schemas.microsoft.com/office/drawing/2012/chart" uri="{CE6537A1-D6FC-4f65-9D91-7224C49458BB}">
                  <c15:layout/>
                </c:ext>
              </c:extLst>
            </c:dLbl>
            <c:dLbl>
              <c:idx val="7"/>
              <c:layout/>
              <c:showLegendKey val="0"/>
              <c:showVal val="1"/>
              <c:showCatName val="0"/>
              <c:showSerName val="0"/>
              <c:showPercent val="0"/>
              <c:showBubbleSize val="0"/>
              <c:extLst>
                <c:ext xmlns:c15="http://schemas.microsoft.com/office/drawing/2012/chart" uri="{CE6537A1-D6FC-4f65-9D91-7224C49458BB}">
                  <c15:layout/>
                </c:ext>
              </c:extLst>
            </c:dLbl>
            <c:dLbl>
              <c:idx val="8"/>
              <c:layout/>
              <c:showLegendKey val="0"/>
              <c:showVal val="1"/>
              <c:showCatName val="0"/>
              <c:showSerName val="0"/>
              <c:showPercent val="0"/>
              <c:showBubbleSize val="0"/>
              <c:extLst>
                <c:ext xmlns:c15="http://schemas.microsoft.com/office/drawing/2012/chart" uri="{CE6537A1-D6FC-4f65-9D91-7224C49458BB}">
                  <c15:layout/>
                </c:ext>
              </c:extLst>
            </c:dLbl>
            <c:dLbl>
              <c:idx val="9"/>
              <c:layout/>
              <c:showLegendKey val="0"/>
              <c:showVal val="1"/>
              <c:showCatName val="0"/>
              <c:showSerName val="0"/>
              <c:showPercent val="0"/>
              <c:showBubbleSize val="0"/>
              <c:extLst>
                <c:ext xmlns:c15="http://schemas.microsoft.com/office/drawing/2012/chart" uri="{CE6537A1-D6FC-4f65-9D91-7224C49458BB}">
                  <c15:layout/>
                </c:ext>
              </c:extLst>
            </c:dLbl>
            <c:dLbl>
              <c:idx val="10"/>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5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[Book1]Sheet1!$B$5:$B$15</c:f>
              <c:strCache>
                <c:ptCount val="11"/>
                <c:pt idx="0">
                  <c:v>Problem Solving</c:v>
                </c:pt>
                <c:pt idx="1">
                  <c:v>Team Working</c:v>
                </c:pt>
                <c:pt idx="2">
                  <c:v>Communications</c:v>
                </c:pt>
                <c:pt idx="3">
                  <c:v>Critical Thinking</c:v>
                </c:pt>
                <c:pt idx="4">
                  <c:v>Creativity</c:v>
                </c:pt>
                <c:pt idx="5">
                  <c:v>Literacy</c:v>
                </c:pt>
                <c:pt idx="6">
                  <c:v>Digital Literacy</c:v>
                </c:pt>
                <c:pt idx="7">
                  <c:v>Leadership</c:v>
                </c:pt>
                <c:pt idx="8">
                  <c:v>Foreign Language</c:v>
                </c:pt>
                <c:pt idx="9">
                  <c:v>Emotional Intelligent</c:v>
                </c:pt>
                <c:pt idx="10">
                  <c:v>N/A</c:v>
                </c:pt>
              </c:strCache>
            </c:strRef>
          </c:cat>
          <c:val>
            <c:numRef>
              <c:f>[Book1]Sheet1!$C$5:$C$15</c:f>
              <c:numCache>
                <c:formatCode>0%</c:formatCode>
                <c:ptCount val="11"/>
                <c:pt idx="0">
                  <c:v>0.51</c:v>
                </c:pt>
                <c:pt idx="1">
                  <c:v>0.33</c:v>
                </c:pt>
                <c:pt idx="2">
                  <c:v>0.26</c:v>
                </c:pt>
                <c:pt idx="3">
                  <c:v>0.21</c:v>
                </c:pt>
                <c:pt idx="4">
                  <c:v>0.18</c:v>
                </c:pt>
                <c:pt idx="5">
                  <c:v>0.15</c:v>
                </c:pt>
                <c:pt idx="6">
                  <c:v>0.15</c:v>
                </c:pt>
                <c:pt idx="7">
                  <c:v>0.14000000000000001</c:v>
                </c:pt>
                <c:pt idx="8">
                  <c:v>0.14000000000000001</c:v>
                </c:pt>
                <c:pt idx="9">
                  <c:v>7.0000000000000007E-2</c:v>
                </c:pt>
                <c:pt idx="10">
                  <c:v>0.02</c:v>
                </c:pt>
              </c:numCache>
            </c:numRef>
          </c:val>
        </c:ser>
        <c:dLbls>
          <c:showLegendKey val="0"/>
          <c:showVal val="0"/>
          <c:showCatName val="0"/>
          <c:showSerName val="0"/>
          <c:showPercent val="0"/>
          <c:showBubbleSize val="0"/>
        </c:dLbls>
        <c:gapWidth val="150"/>
        <c:axId val="128137216"/>
        <c:axId val="128136432"/>
      </c:barChart>
      <c:catAx>
        <c:axId val="128137216"/>
        <c:scaling>
          <c:orientation val="maxMin"/>
        </c:scaling>
        <c:delete val="0"/>
        <c:axPos val="l"/>
        <c:numFmt formatCode="General" sourceLinked="0"/>
        <c:majorTickMark val="out"/>
        <c:minorTickMark val="none"/>
        <c:tickLblPos val="nextTo"/>
        <c:txPr>
          <a:bodyPr/>
          <a:lstStyle/>
          <a:p>
            <a:pPr>
              <a:defRPr sz="1100">
                <a:latin typeface="Century Gothic" pitchFamily="34" charset="0"/>
              </a:defRPr>
            </a:pPr>
            <a:endParaRPr lang="en-US"/>
          </a:p>
        </c:txPr>
        <c:crossAx val="128136432"/>
        <c:crosses val="autoZero"/>
        <c:auto val="1"/>
        <c:lblAlgn val="ctr"/>
        <c:lblOffset val="100"/>
        <c:tickLblSkip val="1"/>
        <c:noMultiLvlLbl val="0"/>
      </c:catAx>
      <c:valAx>
        <c:axId val="128136432"/>
        <c:scaling>
          <c:orientation val="minMax"/>
        </c:scaling>
        <c:delete val="1"/>
        <c:axPos val="t"/>
        <c:majorGridlines/>
        <c:numFmt formatCode="0%" sourceLinked="1"/>
        <c:majorTickMark val="out"/>
        <c:minorTickMark val="none"/>
        <c:tickLblPos val="nextTo"/>
        <c:crossAx val="128137216"/>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93760B-8F3D-49E2-B5B7-9B4B0F41F51C}" type="doc">
      <dgm:prSet loTypeId="urn:microsoft.com/office/officeart/2005/8/layout/chevron1" loCatId="process" qsTypeId="urn:microsoft.com/office/officeart/2005/8/quickstyle/simple1" qsCatId="simple" csTypeId="urn:microsoft.com/office/officeart/2005/8/colors/colorful5" csCatId="colorful" phldr="1"/>
      <dgm:spPr/>
    </dgm:pt>
    <dgm:pt modelId="{2DAFCD58-3211-4357-B9E7-F57606AA02A2}">
      <dgm:prSet phldrT="[Text]"/>
      <dgm:spPr/>
      <dgm:t>
        <a:bodyPr/>
        <a:lstStyle/>
        <a:p>
          <a:r>
            <a:rPr lang="en-US" b="1" smtClean="0"/>
            <a:t>Education 1.0</a:t>
          </a:r>
          <a:br>
            <a:rPr lang="en-US" b="1" smtClean="0"/>
          </a:br>
          <a:r>
            <a:rPr lang="en-US" b="1" smtClean="0"/>
            <a:t>S</a:t>
          </a:r>
          <a:r>
            <a:rPr lang="en-US" smtClean="0"/>
            <a:t>ebelum 2000</a:t>
          </a:r>
          <a:endParaRPr lang="en-US"/>
        </a:p>
      </dgm:t>
    </dgm:pt>
    <dgm:pt modelId="{0AD8BB51-97BE-4825-92E1-D9A0ADF806D8}" type="parTrans" cxnId="{3D96A3F2-E188-4C9A-B1AE-647AF6547201}">
      <dgm:prSet/>
      <dgm:spPr/>
      <dgm:t>
        <a:bodyPr/>
        <a:lstStyle/>
        <a:p>
          <a:endParaRPr lang="en-US"/>
        </a:p>
      </dgm:t>
    </dgm:pt>
    <dgm:pt modelId="{F8A4C9EB-60E9-4839-8F8A-60989B9FD71D}" type="sibTrans" cxnId="{3D96A3F2-E188-4C9A-B1AE-647AF6547201}">
      <dgm:prSet/>
      <dgm:spPr/>
      <dgm:t>
        <a:bodyPr/>
        <a:lstStyle/>
        <a:p>
          <a:endParaRPr lang="en-US"/>
        </a:p>
      </dgm:t>
    </dgm:pt>
    <dgm:pt modelId="{953E0E53-92D0-47F0-80B4-98FA63275C1A}">
      <dgm:prSet phldrT="[Text]"/>
      <dgm:spPr/>
      <dgm:t>
        <a:bodyPr/>
        <a:lstStyle/>
        <a:p>
          <a:r>
            <a:rPr lang="en-US" b="1" smtClean="0"/>
            <a:t>Education 2.0</a:t>
          </a:r>
          <a:br>
            <a:rPr lang="en-US" b="1" smtClean="0"/>
          </a:br>
          <a:r>
            <a:rPr lang="en-US" smtClean="0"/>
            <a:t>Th 2000 - 2018</a:t>
          </a:r>
          <a:endParaRPr lang="en-US"/>
        </a:p>
      </dgm:t>
    </dgm:pt>
    <dgm:pt modelId="{45DA0F98-775A-4382-BFBD-FA05A9FBDC15}" type="parTrans" cxnId="{725E5FC4-4A2A-4E01-909D-A08FFE6B9AB6}">
      <dgm:prSet/>
      <dgm:spPr/>
      <dgm:t>
        <a:bodyPr/>
        <a:lstStyle/>
        <a:p>
          <a:endParaRPr lang="en-US"/>
        </a:p>
      </dgm:t>
    </dgm:pt>
    <dgm:pt modelId="{8DD7CF8F-50F6-48A3-BF66-3C44EFF6404C}" type="sibTrans" cxnId="{725E5FC4-4A2A-4E01-909D-A08FFE6B9AB6}">
      <dgm:prSet/>
      <dgm:spPr/>
      <dgm:t>
        <a:bodyPr/>
        <a:lstStyle/>
        <a:p>
          <a:endParaRPr lang="en-US"/>
        </a:p>
      </dgm:t>
    </dgm:pt>
    <dgm:pt modelId="{99855163-9AE9-41DC-B78B-919EE5C5F7B6}">
      <dgm:prSet phldrT="[Text]"/>
      <dgm:spPr/>
      <dgm:t>
        <a:bodyPr/>
        <a:lstStyle/>
        <a:p>
          <a:r>
            <a:rPr lang="en-US" b="1" smtClean="0"/>
            <a:t>Education 3.0</a:t>
          </a:r>
          <a:br>
            <a:rPr lang="en-US" b="1" smtClean="0"/>
          </a:br>
          <a:r>
            <a:rPr lang="en-US" smtClean="0"/>
            <a:t>Th 2013 - 2018</a:t>
          </a:r>
          <a:endParaRPr lang="en-US"/>
        </a:p>
      </dgm:t>
    </dgm:pt>
    <dgm:pt modelId="{05409DCD-C8C9-4C0D-956C-3BC94AE68C7C}" type="parTrans" cxnId="{EBADBCC4-9BA3-46A3-92BC-1757C6225088}">
      <dgm:prSet/>
      <dgm:spPr/>
      <dgm:t>
        <a:bodyPr/>
        <a:lstStyle/>
        <a:p>
          <a:endParaRPr lang="en-US"/>
        </a:p>
      </dgm:t>
    </dgm:pt>
    <dgm:pt modelId="{4F3DFC53-E40E-43ED-AEA9-00541C28E921}" type="sibTrans" cxnId="{EBADBCC4-9BA3-46A3-92BC-1757C6225088}">
      <dgm:prSet/>
      <dgm:spPr/>
      <dgm:t>
        <a:bodyPr/>
        <a:lstStyle/>
        <a:p>
          <a:endParaRPr lang="en-US"/>
        </a:p>
      </dgm:t>
    </dgm:pt>
    <dgm:pt modelId="{33EC0D18-7356-4AF6-8F1F-EBCBC68EF989}">
      <dgm:prSet phldrT="[Text]"/>
      <dgm:spPr/>
      <dgm:t>
        <a:bodyPr/>
        <a:lstStyle/>
        <a:p>
          <a:r>
            <a:rPr lang="en-US" b="1" smtClean="0"/>
            <a:t>Education 4.0</a:t>
          </a:r>
          <a:br>
            <a:rPr lang="en-US" b="1" smtClean="0"/>
          </a:br>
          <a:r>
            <a:rPr lang="en-US" smtClean="0"/>
            <a:t>Th 2018 - …</a:t>
          </a:r>
          <a:endParaRPr lang="en-US"/>
        </a:p>
      </dgm:t>
    </dgm:pt>
    <dgm:pt modelId="{313CE99F-2A1D-41BA-B1E7-9A51640F5C15}" type="parTrans" cxnId="{3627BB14-51A0-496C-9071-3B1DEECE7B87}">
      <dgm:prSet/>
      <dgm:spPr/>
      <dgm:t>
        <a:bodyPr/>
        <a:lstStyle/>
        <a:p>
          <a:endParaRPr lang="en-US"/>
        </a:p>
      </dgm:t>
    </dgm:pt>
    <dgm:pt modelId="{E9E5E55C-E5B5-4A4D-805B-33390D5EA280}" type="sibTrans" cxnId="{3627BB14-51A0-496C-9071-3B1DEECE7B87}">
      <dgm:prSet/>
      <dgm:spPr/>
      <dgm:t>
        <a:bodyPr/>
        <a:lstStyle/>
        <a:p>
          <a:endParaRPr lang="en-US"/>
        </a:p>
      </dgm:t>
    </dgm:pt>
    <dgm:pt modelId="{159F8F31-6FE3-4E06-8A8A-697A4E0F1A3B}" type="pres">
      <dgm:prSet presAssocID="{B593760B-8F3D-49E2-B5B7-9B4B0F41F51C}" presName="Name0" presStyleCnt="0">
        <dgm:presLayoutVars>
          <dgm:dir/>
          <dgm:animLvl val="lvl"/>
          <dgm:resizeHandles val="exact"/>
        </dgm:presLayoutVars>
      </dgm:prSet>
      <dgm:spPr/>
    </dgm:pt>
    <dgm:pt modelId="{A975C7A3-6E31-4ED3-8773-D424C1B65716}" type="pres">
      <dgm:prSet presAssocID="{2DAFCD58-3211-4357-B9E7-F57606AA02A2}" presName="parTxOnly" presStyleLbl="node1" presStyleIdx="0" presStyleCnt="4">
        <dgm:presLayoutVars>
          <dgm:chMax val="0"/>
          <dgm:chPref val="0"/>
          <dgm:bulletEnabled val="1"/>
        </dgm:presLayoutVars>
      </dgm:prSet>
      <dgm:spPr/>
      <dgm:t>
        <a:bodyPr/>
        <a:lstStyle/>
        <a:p>
          <a:endParaRPr lang="en-US"/>
        </a:p>
      </dgm:t>
    </dgm:pt>
    <dgm:pt modelId="{B22FF027-42F1-4B0D-A4F2-2D8A781F2976}" type="pres">
      <dgm:prSet presAssocID="{F8A4C9EB-60E9-4839-8F8A-60989B9FD71D}" presName="parTxOnlySpace" presStyleCnt="0"/>
      <dgm:spPr/>
    </dgm:pt>
    <dgm:pt modelId="{0D905E35-C463-4E68-9803-E2F92D9B66E9}" type="pres">
      <dgm:prSet presAssocID="{953E0E53-92D0-47F0-80B4-98FA63275C1A}" presName="parTxOnly" presStyleLbl="node1" presStyleIdx="1" presStyleCnt="4">
        <dgm:presLayoutVars>
          <dgm:chMax val="0"/>
          <dgm:chPref val="0"/>
          <dgm:bulletEnabled val="1"/>
        </dgm:presLayoutVars>
      </dgm:prSet>
      <dgm:spPr/>
      <dgm:t>
        <a:bodyPr/>
        <a:lstStyle/>
        <a:p>
          <a:endParaRPr lang="en-US"/>
        </a:p>
      </dgm:t>
    </dgm:pt>
    <dgm:pt modelId="{A7C24EF9-ABE2-46DF-AF3A-BADCE4FFF89F}" type="pres">
      <dgm:prSet presAssocID="{8DD7CF8F-50F6-48A3-BF66-3C44EFF6404C}" presName="parTxOnlySpace" presStyleCnt="0"/>
      <dgm:spPr/>
    </dgm:pt>
    <dgm:pt modelId="{204FD732-3589-4B13-8853-864FF1018535}" type="pres">
      <dgm:prSet presAssocID="{99855163-9AE9-41DC-B78B-919EE5C5F7B6}" presName="parTxOnly" presStyleLbl="node1" presStyleIdx="2" presStyleCnt="4">
        <dgm:presLayoutVars>
          <dgm:chMax val="0"/>
          <dgm:chPref val="0"/>
          <dgm:bulletEnabled val="1"/>
        </dgm:presLayoutVars>
      </dgm:prSet>
      <dgm:spPr/>
      <dgm:t>
        <a:bodyPr/>
        <a:lstStyle/>
        <a:p>
          <a:endParaRPr lang="en-US"/>
        </a:p>
      </dgm:t>
    </dgm:pt>
    <dgm:pt modelId="{283E3DD8-2E05-4135-BF60-474C91F1B028}" type="pres">
      <dgm:prSet presAssocID="{4F3DFC53-E40E-43ED-AEA9-00541C28E921}" presName="parTxOnlySpace" presStyleCnt="0"/>
      <dgm:spPr/>
    </dgm:pt>
    <dgm:pt modelId="{C622D960-D9A7-4813-BD08-2E0A70257B1D}" type="pres">
      <dgm:prSet presAssocID="{33EC0D18-7356-4AF6-8F1F-EBCBC68EF989}" presName="parTxOnly" presStyleLbl="node1" presStyleIdx="3" presStyleCnt="4">
        <dgm:presLayoutVars>
          <dgm:chMax val="0"/>
          <dgm:chPref val="0"/>
          <dgm:bulletEnabled val="1"/>
        </dgm:presLayoutVars>
      </dgm:prSet>
      <dgm:spPr/>
      <dgm:t>
        <a:bodyPr/>
        <a:lstStyle/>
        <a:p>
          <a:endParaRPr lang="en-US"/>
        </a:p>
      </dgm:t>
    </dgm:pt>
  </dgm:ptLst>
  <dgm:cxnLst>
    <dgm:cxn modelId="{725E5FC4-4A2A-4E01-909D-A08FFE6B9AB6}" srcId="{B593760B-8F3D-49E2-B5B7-9B4B0F41F51C}" destId="{953E0E53-92D0-47F0-80B4-98FA63275C1A}" srcOrd="1" destOrd="0" parTransId="{45DA0F98-775A-4382-BFBD-FA05A9FBDC15}" sibTransId="{8DD7CF8F-50F6-48A3-BF66-3C44EFF6404C}"/>
    <dgm:cxn modelId="{7BC67120-BEEE-4535-86E6-4A0849ADBE4F}" type="presOf" srcId="{33EC0D18-7356-4AF6-8F1F-EBCBC68EF989}" destId="{C622D960-D9A7-4813-BD08-2E0A70257B1D}" srcOrd="0" destOrd="0" presId="urn:microsoft.com/office/officeart/2005/8/layout/chevron1"/>
    <dgm:cxn modelId="{C95A5FF4-FF61-4378-B8E7-0131498CCF4B}" type="presOf" srcId="{B593760B-8F3D-49E2-B5B7-9B4B0F41F51C}" destId="{159F8F31-6FE3-4E06-8A8A-697A4E0F1A3B}" srcOrd="0" destOrd="0" presId="urn:microsoft.com/office/officeart/2005/8/layout/chevron1"/>
    <dgm:cxn modelId="{7C488463-9AA9-4EF0-A2E3-5BBD7B7C3FDE}" type="presOf" srcId="{99855163-9AE9-41DC-B78B-919EE5C5F7B6}" destId="{204FD732-3589-4B13-8853-864FF1018535}" srcOrd="0" destOrd="0" presId="urn:microsoft.com/office/officeart/2005/8/layout/chevron1"/>
    <dgm:cxn modelId="{3627BB14-51A0-496C-9071-3B1DEECE7B87}" srcId="{B593760B-8F3D-49E2-B5B7-9B4B0F41F51C}" destId="{33EC0D18-7356-4AF6-8F1F-EBCBC68EF989}" srcOrd="3" destOrd="0" parTransId="{313CE99F-2A1D-41BA-B1E7-9A51640F5C15}" sibTransId="{E9E5E55C-E5B5-4A4D-805B-33390D5EA280}"/>
    <dgm:cxn modelId="{EBADBCC4-9BA3-46A3-92BC-1757C6225088}" srcId="{B593760B-8F3D-49E2-B5B7-9B4B0F41F51C}" destId="{99855163-9AE9-41DC-B78B-919EE5C5F7B6}" srcOrd="2" destOrd="0" parTransId="{05409DCD-C8C9-4C0D-956C-3BC94AE68C7C}" sibTransId="{4F3DFC53-E40E-43ED-AEA9-00541C28E921}"/>
    <dgm:cxn modelId="{3D96A3F2-E188-4C9A-B1AE-647AF6547201}" srcId="{B593760B-8F3D-49E2-B5B7-9B4B0F41F51C}" destId="{2DAFCD58-3211-4357-B9E7-F57606AA02A2}" srcOrd="0" destOrd="0" parTransId="{0AD8BB51-97BE-4825-92E1-D9A0ADF806D8}" sibTransId="{F8A4C9EB-60E9-4839-8F8A-60989B9FD71D}"/>
    <dgm:cxn modelId="{8C147334-D0D8-400D-8B24-F4E6B0ED703C}" type="presOf" srcId="{2DAFCD58-3211-4357-B9E7-F57606AA02A2}" destId="{A975C7A3-6E31-4ED3-8773-D424C1B65716}" srcOrd="0" destOrd="0" presId="urn:microsoft.com/office/officeart/2005/8/layout/chevron1"/>
    <dgm:cxn modelId="{585C6113-FAEA-409A-A4D9-ABBDACAA97EE}" type="presOf" srcId="{953E0E53-92D0-47F0-80B4-98FA63275C1A}" destId="{0D905E35-C463-4E68-9803-E2F92D9B66E9}" srcOrd="0" destOrd="0" presId="urn:microsoft.com/office/officeart/2005/8/layout/chevron1"/>
    <dgm:cxn modelId="{7FF283A9-134F-4DA2-A823-32D5C2BE9F64}" type="presParOf" srcId="{159F8F31-6FE3-4E06-8A8A-697A4E0F1A3B}" destId="{A975C7A3-6E31-4ED3-8773-D424C1B65716}" srcOrd="0" destOrd="0" presId="urn:microsoft.com/office/officeart/2005/8/layout/chevron1"/>
    <dgm:cxn modelId="{A20C01D3-A2EA-4083-AF9A-B3DCA2C7FD6B}" type="presParOf" srcId="{159F8F31-6FE3-4E06-8A8A-697A4E0F1A3B}" destId="{B22FF027-42F1-4B0D-A4F2-2D8A781F2976}" srcOrd="1" destOrd="0" presId="urn:microsoft.com/office/officeart/2005/8/layout/chevron1"/>
    <dgm:cxn modelId="{53CDCEB8-9AAC-41C3-915C-82FBB70BD252}" type="presParOf" srcId="{159F8F31-6FE3-4E06-8A8A-697A4E0F1A3B}" destId="{0D905E35-C463-4E68-9803-E2F92D9B66E9}" srcOrd="2" destOrd="0" presId="urn:microsoft.com/office/officeart/2005/8/layout/chevron1"/>
    <dgm:cxn modelId="{39C218BB-C597-483D-9F15-D2F7EB7D818E}" type="presParOf" srcId="{159F8F31-6FE3-4E06-8A8A-697A4E0F1A3B}" destId="{A7C24EF9-ABE2-46DF-AF3A-BADCE4FFF89F}" srcOrd="3" destOrd="0" presId="urn:microsoft.com/office/officeart/2005/8/layout/chevron1"/>
    <dgm:cxn modelId="{C1417EE4-4FA0-4360-9206-0A01C3F0E4B9}" type="presParOf" srcId="{159F8F31-6FE3-4E06-8A8A-697A4E0F1A3B}" destId="{204FD732-3589-4B13-8853-864FF1018535}" srcOrd="4" destOrd="0" presId="urn:microsoft.com/office/officeart/2005/8/layout/chevron1"/>
    <dgm:cxn modelId="{5EEAC3ED-BD4A-4635-A636-40E3FBFC74C3}" type="presParOf" srcId="{159F8F31-6FE3-4E06-8A8A-697A4E0F1A3B}" destId="{283E3DD8-2E05-4135-BF60-474C91F1B028}" srcOrd="5" destOrd="0" presId="urn:microsoft.com/office/officeart/2005/8/layout/chevron1"/>
    <dgm:cxn modelId="{0CD96AAE-019A-4CE3-B237-6E226C295638}" type="presParOf" srcId="{159F8F31-6FE3-4E06-8A8A-697A4E0F1A3B}" destId="{C622D960-D9A7-4813-BD08-2E0A70257B1D}"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5C7A3-6E31-4ED3-8773-D424C1B65716}">
      <dsp:nvSpPr>
        <dsp:cNvPr id="0" name=""/>
        <dsp:cNvSpPr/>
      </dsp:nvSpPr>
      <dsp:spPr>
        <a:xfrm>
          <a:off x="3640" y="528644"/>
          <a:ext cx="2119275" cy="847710"/>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smtClean="0"/>
            <a:t>Education 1.0</a:t>
          </a:r>
          <a:br>
            <a:rPr lang="en-US" sz="1600" b="1" kern="1200" smtClean="0"/>
          </a:br>
          <a:r>
            <a:rPr lang="en-US" sz="1600" b="1" kern="1200" smtClean="0"/>
            <a:t>S</a:t>
          </a:r>
          <a:r>
            <a:rPr lang="en-US" sz="1600" kern="1200" smtClean="0"/>
            <a:t>ebelum 2000</a:t>
          </a:r>
          <a:endParaRPr lang="en-US" sz="1600" kern="1200"/>
        </a:p>
      </dsp:txBody>
      <dsp:txXfrm>
        <a:off x="427495" y="528644"/>
        <a:ext cx="1271565" cy="847710"/>
      </dsp:txXfrm>
    </dsp:sp>
    <dsp:sp modelId="{0D905E35-C463-4E68-9803-E2F92D9B66E9}">
      <dsp:nvSpPr>
        <dsp:cNvPr id="0" name=""/>
        <dsp:cNvSpPr/>
      </dsp:nvSpPr>
      <dsp:spPr>
        <a:xfrm>
          <a:off x="1910988" y="528644"/>
          <a:ext cx="2119275" cy="847710"/>
        </a:xfrm>
        <a:prstGeom prst="chevron">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smtClean="0"/>
            <a:t>Education 2.0</a:t>
          </a:r>
          <a:br>
            <a:rPr lang="en-US" sz="1600" b="1" kern="1200" smtClean="0"/>
          </a:br>
          <a:r>
            <a:rPr lang="en-US" sz="1600" kern="1200" smtClean="0"/>
            <a:t>Th 2000 - 2018</a:t>
          </a:r>
          <a:endParaRPr lang="en-US" sz="1600" kern="1200"/>
        </a:p>
      </dsp:txBody>
      <dsp:txXfrm>
        <a:off x="2334843" y="528644"/>
        <a:ext cx="1271565" cy="847710"/>
      </dsp:txXfrm>
    </dsp:sp>
    <dsp:sp modelId="{204FD732-3589-4B13-8853-864FF1018535}">
      <dsp:nvSpPr>
        <dsp:cNvPr id="0" name=""/>
        <dsp:cNvSpPr/>
      </dsp:nvSpPr>
      <dsp:spPr>
        <a:xfrm>
          <a:off x="3818336" y="528644"/>
          <a:ext cx="2119275" cy="847710"/>
        </a:xfrm>
        <a:prstGeom prst="chevron">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smtClean="0"/>
            <a:t>Education 3.0</a:t>
          </a:r>
          <a:br>
            <a:rPr lang="en-US" sz="1600" b="1" kern="1200" smtClean="0"/>
          </a:br>
          <a:r>
            <a:rPr lang="en-US" sz="1600" kern="1200" smtClean="0"/>
            <a:t>Th 2013 - 2018</a:t>
          </a:r>
          <a:endParaRPr lang="en-US" sz="1600" kern="1200"/>
        </a:p>
      </dsp:txBody>
      <dsp:txXfrm>
        <a:off x="4242191" y="528644"/>
        <a:ext cx="1271565" cy="847710"/>
      </dsp:txXfrm>
    </dsp:sp>
    <dsp:sp modelId="{C622D960-D9A7-4813-BD08-2E0A70257B1D}">
      <dsp:nvSpPr>
        <dsp:cNvPr id="0" name=""/>
        <dsp:cNvSpPr/>
      </dsp:nvSpPr>
      <dsp:spPr>
        <a:xfrm>
          <a:off x="5725683" y="528644"/>
          <a:ext cx="2119275" cy="847710"/>
        </a:xfrm>
        <a:prstGeom prst="chevr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smtClean="0"/>
            <a:t>Education 4.0</a:t>
          </a:r>
          <a:br>
            <a:rPr lang="en-US" sz="1600" b="1" kern="1200" smtClean="0"/>
          </a:br>
          <a:r>
            <a:rPr lang="en-US" sz="1600" kern="1200" smtClean="0"/>
            <a:t>Th 2018 - …</a:t>
          </a:r>
          <a:endParaRPr lang="en-US" sz="1600" kern="1200"/>
        </a:p>
      </dsp:txBody>
      <dsp:txXfrm>
        <a:off x="6149538" y="528644"/>
        <a:ext cx="1271565" cy="84771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30525" cy="496889"/>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29051" y="1"/>
            <a:ext cx="2930525" cy="496889"/>
          </a:xfrm>
          <a:prstGeom prst="rect">
            <a:avLst/>
          </a:prstGeom>
        </p:spPr>
        <p:txBody>
          <a:bodyPr vert="horz" lIns="91440" tIns="45720" rIns="91440" bIns="45720" rtlCol="0"/>
          <a:lstStyle>
            <a:lvl1pPr algn="r">
              <a:defRPr sz="1200"/>
            </a:lvl1pPr>
          </a:lstStyle>
          <a:p>
            <a:fld id="{9CC3E724-D86D-4B38-8993-2493911B81DA}" type="datetimeFigureOut">
              <a:rPr lang="id-ID" smtClean="0"/>
              <a:t>11/07/2020</a:t>
            </a:fld>
            <a:endParaRPr lang="id-ID"/>
          </a:p>
        </p:txBody>
      </p:sp>
      <p:sp>
        <p:nvSpPr>
          <p:cNvPr id="4" name="Footer Placeholder 3"/>
          <p:cNvSpPr>
            <a:spLocks noGrp="1"/>
          </p:cNvSpPr>
          <p:nvPr>
            <p:ph type="ftr" sz="quarter" idx="2"/>
          </p:nvPr>
        </p:nvSpPr>
        <p:spPr>
          <a:xfrm>
            <a:off x="1" y="9444039"/>
            <a:ext cx="2930525" cy="4968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29051" y="9444039"/>
            <a:ext cx="2930525" cy="496887"/>
          </a:xfrm>
          <a:prstGeom prst="rect">
            <a:avLst/>
          </a:prstGeom>
        </p:spPr>
        <p:txBody>
          <a:bodyPr vert="horz" lIns="91440" tIns="45720" rIns="91440" bIns="45720" rtlCol="0" anchor="b"/>
          <a:lstStyle>
            <a:lvl1pPr algn="r">
              <a:defRPr sz="1200"/>
            </a:lvl1pPr>
          </a:lstStyle>
          <a:p>
            <a:fld id="{DC56BA83-EF41-4698-8BFF-3035E6667CA2}" type="slidenum">
              <a:rPr lang="id-ID" smtClean="0"/>
              <a:t>‹#›</a:t>
            </a:fld>
            <a:endParaRPr lang="id-ID"/>
          </a:p>
        </p:txBody>
      </p:sp>
    </p:spTree>
    <p:extLst>
      <p:ext uri="{BB962C8B-B14F-4D97-AF65-F5344CB8AC3E}">
        <p14:creationId xmlns:p14="http://schemas.microsoft.com/office/powerpoint/2010/main" val="2345456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29837" cy="497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29761" y="0"/>
            <a:ext cx="2929837" cy="497125"/>
          </a:xfrm>
          <a:prstGeom prst="rect">
            <a:avLst/>
          </a:prstGeom>
        </p:spPr>
        <p:txBody>
          <a:bodyPr vert="horz" lIns="91440" tIns="45720" rIns="91440" bIns="45720" rtlCol="0"/>
          <a:lstStyle>
            <a:lvl1pPr algn="r">
              <a:defRPr sz="1200"/>
            </a:lvl1pPr>
          </a:lstStyle>
          <a:p>
            <a:fld id="{8784E194-8EE0-4525-9C15-41D9C4352539}" type="datetimeFigureOut">
              <a:rPr lang="en-US" smtClean="0"/>
              <a:t>7/11/2020</a:t>
            </a:fld>
            <a:endParaRPr lang="en-US"/>
          </a:p>
        </p:txBody>
      </p:sp>
      <p:sp>
        <p:nvSpPr>
          <p:cNvPr id="4" name="Slide Image Placeholder 3"/>
          <p:cNvSpPr>
            <a:spLocks noGrp="1" noRot="1" noChangeAspect="1"/>
          </p:cNvSpPr>
          <p:nvPr>
            <p:ph type="sldImg" idx="2"/>
          </p:nvPr>
        </p:nvSpPr>
        <p:spPr>
          <a:xfrm>
            <a:off x="69850" y="747713"/>
            <a:ext cx="6621463" cy="37258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6117" y="4722695"/>
            <a:ext cx="5408930" cy="4474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43663"/>
            <a:ext cx="2929837" cy="4971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29761" y="9443663"/>
            <a:ext cx="2929837" cy="497125"/>
          </a:xfrm>
          <a:prstGeom prst="rect">
            <a:avLst/>
          </a:prstGeom>
        </p:spPr>
        <p:txBody>
          <a:bodyPr vert="horz" lIns="91440" tIns="45720" rIns="91440" bIns="45720" rtlCol="0" anchor="b"/>
          <a:lstStyle>
            <a:lvl1pPr algn="r">
              <a:defRPr sz="1200"/>
            </a:lvl1pPr>
          </a:lstStyle>
          <a:p>
            <a:fld id="{F9D67D20-40FE-46FB-8A24-A3AB9B64204B}" type="slidenum">
              <a:rPr lang="en-US" smtClean="0"/>
              <a:t>‹#›</a:t>
            </a:fld>
            <a:endParaRPr lang="en-US"/>
          </a:p>
        </p:txBody>
      </p:sp>
    </p:spTree>
    <p:extLst>
      <p:ext uri="{BB962C8B-B14F-4D97-AF65-F5344CB8AC3E}">
        <p14:creationId xmlns:p14="http://schemas.microsoft.com/office/powerpoint/2010/main" val="2576790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id.wikipedia.org/w/index.php?title=Jalur_afirmasi&amp;action=edit&amp;redlink=1" TargetMode="External"/><Relationship Id="rId3" Type="http://schemas.openxmlformats.org/officeDocument/2006/relationships/hyperlink" Target="https://id.wikipedia.org/wiki/Ujian_Nasional" TargetMode="External"/><Relationship Id="rId7" Type="http://schemas.openxmlformats.org/officeDocument/2006/relationships/hyperlink" Target="https://id.wikipedia.org/wiki/Merdeka_Belajar#cite_note-3"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id.wikipedia.org/w/index.php?title=PPDB&amp;action=edit&amp;redlink=1" TargetMode="External"/><Relationship Id="rId5" Type="http://schemas.openxmlformats.org/officeDocument/2006/relationships/hyperlink" Target="https://id.wikipedia.org/wiki/Kompetensi_inti" TargetMode="External"/><Relationship Id="rId10" Type="http://schemas.openxmlformats.org/officeDocument/2006/relationships/hyperlink" Target="https://id.wikipedia.org/wiki/Merdeka_Belajar#cite_note-5" TargetMode="External"/><Relationship Id="rId4" Type="http://schemas.openxmlformats.org/officeDocument/2006/relationships/hyperlink" Target="https://id.wikipedia.org/wiki/Rencana_pelaksanaan_pembelajaran" TargetMode="External"/><Relationship Id="rId9" Type="http://schemas.openxmlformats.org/officeDocument/2006/relationships/hyperlink" Target="https://id.wikipedia.org/wiki/Merdeka_Belajar#cite_note-4"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s://www.youtube.com/watch?v=adqwaFlEDQ4" TargetMode="External"/><Relationship Id="rId3" Type="http://schemas.openxmlformats.org/officeDocument/2006/relationships/hyperlink" Target="https://www.youtube.com/watch?v=6MbQTrInOio" TargetMode="External"/><Relationship Id="rId7" Type="http://schemas.openxmlformats.org/officeDocument/2006/relationships/hyperlink" Target="https://www.youtube.com/watch?v=gtJNWbdSDF4"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www.youtube.com/watch?v=sVEIKdWnzYQ" TargetMode="External"/><Relationship Id="rId5" Type="http://schemas.openxmlformats.org/officeDocument/2006/relationships/hyperlink" Target="https://www.youtube.com/watch?v=BfsLbGgUMDU&amp;feature=youtu.be" TargetMode="External"/><Relationship Id="rId4" Type="http://schemas.openxmlformats.org/officeDocument/2006/relationships/hyperlink" Target="https://www.youtube.com/watch?v=AcYTz19HduU" TargetMode="External"/><Relationship Id="rId9" Type="http://schemas.openxmlformats.org/officeDocument/2006/relationships/hyperlink" Target="https://www.youtube.com/watch?v=7Ijffb_mtAs" TargetMode="Externa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s://www.youtube.com/watch?v=adqwaFlEDQ4" TargetMode="External"/><Relationship Id="rId3" Type="http://schemas.openxmlformats.org/officeDocument/2006/relationships/hyperlink" Target="https://www.youtube.com/watch?v=6MbQTrInOio" TargetMode="External"/><Relationship Id="rId7" Type="http://schemas.openxmlformats.org/officeDocument/2006/relationships/hyperlink" Target="https://www.youtube.com/watch?v=gtJNWbdSDF4"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www.youtube.com/watch?v=sVEIKdWnzYQ" TargetMode="External"/><Relationship Id="rId5" Type="http://schemas.openxmlformats.org/officeDocument/2006/relationships/hyperlink" Target="https://www.youtube.com/watch?v=BfsLbGgUMDU&amp;feature=youtu.be" TargetMode="External"/><Relationship Id="rId4" Type="http://schemas.openxmlformats.org/officeDocument/2006/relationships/hyperlink" Target="https://www.youtube.com/watch?v=AcYTz19HduU" TargetMode="External"/><Relationship Id="rId9" Type="http://schemas.openxmlformats.org/officeDocument/2006/relationships/hyperlink" Target="https://www.youtube.com/watch?v=7Ijffb_mtAs"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F9D67D20-40FE-46FB-8A24-A3AB9B64204B}" type="slidenum">
              <a:rPr lang="en-US" smtClean="0"/>
              <a:t>1</a:t>
            </a:fld>
            <a:endParaRPr lang="en-US"/>
          </a:p>
        </p:txBody>
      </p:sp>
    </p:spTree>
    <p:extLst>
      <p:ext uri="{BB962C8B-B14F-4D97-AF65-F5344CB8AC3E}">
        <p14:creationId xmlns:p14="http://schemas.microsoft.com/office/powerpoint/2010/main" val="3341140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9FD5E-255D-49D3-ACBC-3545A6D20A86}" type="slidenum">
              <a:rPr lang="en-US" smtClean="0"/>
              <a:t>10</a:t>
            </a:fld>
            <a:endParaRPr lang="en-US"/>
          </a:p>
        </p:txBody>
      </p:sp>
    </p:spTree>
    <p:extLst>
      <p:ext uri="{BB962C8B-B14F-4D97-AF65-F5344CB8AC3E}">
        <p14:creationId xmlns:p14="http://schemas.microsoft.com/office/powerpoint/2010/main" val="2378743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F9D67D20-40FE-46FB-8A24-A3AB9B64204B}" type="slidenum">
              <a:rPr lang="en-US" smtClean="0"/>
              <a:t>11</a:t>
            </a:fld>
            <a:endParaRPr lang="en-US"/>
          </a:p>
        </p:txBody>
      </p:sp>
    </p:spTree>
    <p:extLst>
      <p:ext uri="{BB962C8B-B14F-4D97-AF65-F5344CB8AC3E}">
        <p14:creationId xmlns:p14="http://schemas.microsoft.com/office/powerpoint/2010/main" val="4203261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err="1" smtClean="0">
                <a:latin typeface="+mn-lt"/>
              </a:rPr>
              <a:t>Saat</a:t>
            </a:r>
            <a:r>
              <a:rPr lang="en-US" sz="900" dirty="0" smtClean="0">
                <a:latin typeface="+mn-lt"/>
              </a:rPr>
              <a:t> </a:t>
            </a:r>
            <a:r>
              <a:rPr lang="en-US" sz="900" dirty="0" err="1" smtClean="0">
                <a:latin typeface="+mn-lt"/>
              </a:rPr>
              <a:t>ini</a:t>
            </a:r>
            <a:r>
              <a:rPr lang="en-US" sz="900" dirty="0" smtClean="0">
                <a:latin typeface="+mn-lt"/>
              </a:rPr>
              <a:t> </a:t>
            </a:r>
            <a:r>
              <a:rPr lang="en-US" sz="900" dirty="0" err="1" smtClean="0">
                <a:latin typeface="+mn-lt"/>
              </a:rPr>
              <a:t>terdapat</a:t>
            </a:r>
            <a:r>
              <a:rPr lang="en-US" sz="900" dirty="0" smtClean="0">
                <a:latin typeface="+mn-lt"/>
              </a:rPr>
              <a:t> </a:t>
            </a:r>
            <a:r>
              <a:rPr lang="en-US" sz="900" dirty="0" err="1" smtClean="0">
                <a:latin typeface="+mn-lt"/>
              </a:rPr>
              <a:t>celah</a:t>
            </a:r>
            <a:r>
              <a:rPr lang="en-US" sz="900" dirty="0" smtClean="0">
                <a:latin typeface="+mn-lt"/>
              </a:rPr>
              <a:t> </a:t>
            </a:r>
            <a:r>
              <a:rPr lang="en-US" sz="900" dirty="0" err="1" smtClean="0">
                <a:latin typeface="+mn-lt"/>
              </a:rPr>
              <a:t>antara</a:t>
            </a:r>
            <a:r>
              <a:rPr lang="en-US" sz="900" dirty="0" smtClean="0">
                <a:latin typeface="+mn-lt"/>
              </a:rPr>
              <a:t> </a:t>
            </a:r>
            <a:r>
              <a:rPr lang="en-US" sz="900" dirty="0" err="1" smtClean="0">
                <a:latin typeface="+mn-lt"/>
              </a:rPr>
              <a:t>laju</a:t>
            </a:r>
            <a:r>
              <a:rPr lang="en-US" sz="900" dirty="0" smtClean="0">
                <a:latin typeface="+mn-lt"/>
              </a:rPr>
              <a:t> </a:t>
            </a:r>
            <a:r>
              <a:rPr lang="en-US" sz="900" dirty="0" err="1" smtClean="0">
                <a:latin typeface="+mn-lt"/>
              </a:rPr>
              <a:t>berkembangnya</a:t>
            </a:r>
            <a:r>
              <a:rPr lang="en-US" sz="900" dirty="0" smtClean="0">
                <a:latin typeface="+mn-lt"/>
              </a:rPr>
              <a:t> </a:t>
            </a:r>
            <a:r>
              <a:rPr lang="en-US" sz="900" dirty="0" err="1" smtClean="0">
                <a:latin typeface="+mn-lt"/>
              </a:rPr>
              <a:t>pengetahuan</a:t>
            </a:r>
            <a:r>
              <a:rPr lang="en-US" sz="900" baseline="0" dirty="0" smtClean="0">
                <a:latin typeface="+mn-lt"/>
              </a:rPr>
              <a:t> </a:t>
            </a:r>
            <a:r>
              <a:rPr lang="en-US" sz="900" baseline="0" dirty="0" err="1" smtClean="0">
                <a:latin typeface="+mn-lt"/>
              </a:rPr>
              <a:t>dan</a:t>
            </a:r>
            <a:r>
              <a:rPr lang="en-US" sz="900" baseline="0" dirty="0" smtClean="0">
                <a:latin typeface="+mn-lt"/>
              </a:rPr>
              <a:t> </a:t>
            </a:r>
            <a:r>
              <a:rPr lang="en-US" sz="900" baseline="0" dirty="0" err="1" smtClean="0">
                <a:latin typeface="+mn-lt"/>
              </a:rPr>
              <a:t>keterampilan</a:t>
            </a:r>
            <a:r>
              <a:rPr lang="en-US" sz="900" baseline="0" dirty="0" smtClean="0">
                <a:latin typeface="+mn-lt"/>
              </a:rPr>
              <a:t> </a:t>
            </a:r>
            <a:r>
              <a:rPr lang="en-US" sz="900" baseline="0" dirty="0" err="1" smtClean="0">
                <a:latin typeface="+mn-lt"/>
              </a:rPr>
              <a:t>peserta</a:t>
            </a:r>
            <a:r>
              <a:rPr lang="en-US" sz="900" baseline="0" dirty="0" smtClean="0">
                <a:latin typeface="+mn-lt"/>
              </a:rPr>
              <a:t> </a:t>
            </a:r>
            <a:r>
              <a:rPr lang="en-US" sz="900" baseline="0" dirty="0" err="1" smtClean="0">
                <a:latin typeface="+mn-lt"/>
              </a:rPr>
              <a:t>didik</a:t>
            </a:r>
            <a:r>
              <a:rPr lang="en-US" sz="900" baseline="0" dirty="0" smtClean="0">
                <a:latin typeface="+mn-lt"/>
              </a:rPr>
              <a:t> </a:t>
            </a:r>
            <a:r>
              <a:rPr lang="en-US" sz="900" baseline="0" dirty="0" err="1" smtClean="0">
                <a:latin typeface="+mn-lt"/>
              </a:rPr>
              <a:t>dalam</a:t>
            </a:r>
            <a:r>
              <a:rPr lang="en-US" sz="900" baseline="0" dirty="0" smtClean="0">
                <a:latin typeface="+mn-lt"/>
              </a:rPr>
              <a:t> </a:t>
            </a:r>
            <a:r>
              <a:rPr lang="en-US" sz="900" baseline="0" dirty="0" err="1" smtClean="0">
                <a:latin typeface="+mn-lt"/>
              </a:rPr>
              <a:t>pembelajaran</a:t>
            </a:r>
            <a:r>
              <a:rPr lang="en-US" sz="900" baseline="0" dirty="0" smtClean="0">
                <a:latin typeface="+mn-lt"/>
              </a:rPr>
              <a:t> di </a:t>
            </a:r>
            <a:r>
              <a:rPr lang="en-US" sz="900" baseline="0" dirty="0" err="1" smtClean="0">
                <a:latin typeface="+mn-lt"/>
              </a:rPr>
              <a:t>sekolah</a:t>
            </a:r>
            <a:r>
              <a:rPr lang="en-US" sz="900" baseline="0" dirty="0" smtClean="0">
                <a:latin typeface="+mn-lt"/>
              </a:rPr>
              <a:t> </a:t>
            </a:r>
            <a:r>
              <a:rPr lang="en-US" sz="900" baseline="0" dirty="0" err="1" smtClean="0">
                <a:latin typeface="+mn-lt"/>
              </a:rPr>
              <a:t>dengan</a:t>
            </a:r>
            <a:r>
              <a:rPr lang="en-US" sz="900" baseline="0" dirty="0" smtClean="0">
                <a:latin typeface="+mn-lt"/>
              </a:rPr>
              <a:t> </a:t>
            </a:r>
            <a:r>
              <a:rPr lang="en-US" sz="900" baseline="0" dirty="0" err="1" smtClean="0">
                <a:latin typeface="+mn-lt"/>
              </a:rPr>
              <a:t>laju</a:t>
            </a:r>
            <a:r>
              <a:rPr lang="en-US" sz="900" baseline="0" dirty="0" smtClean="0">
                <a:latin typeface="+mn-lt"/>
              </a:rPr>
              <a:t> </a:t>
            </a:r>
            <a:r>
              <a:rPr lang="en-US" sz="900" baseline="0" dirty="0" err="1" smtClean="0">
                <a:latin typeface="+mn-lt"/>
              </a:rPr>
              <a:t>perkembangan</a:t>
            </a:r>
            <a:r>
              <a:rPr lang="en-US" sz="900" baseline="0" dirty="0" smtClean="0">
                <a:latin typeface="+mn-lt"/>
              </a:rPr>
              <a:t> </a:t>
            </a:r>
            <a:r>
              <a:rPr lang="en-US" sz="900" baseline="0" dirty="0" err="1" smtClean="0">
                <a:latin typeface="+mn-lt"/>
              </a:rPr>
              <a:t>pengetahuan</a:t>
            </a:r>
            <a:r>
              <a:rPr lang="en-US" sz="900" baseline="0" dirty="0" smtClean="0">
                <a:latin typeface="+mn-lt"/>
              </a:rPr>
              <a:t> </a:t>
            </a:r>
            <a:r>
              <a:rPr lang="en-US" sz="900" baseline="0" dirty="0" err="1" smtClean="0">
                <a:latin typeface="+mn-lt"/>
              </a:rPr>
              <a:t>dan</a:t>
            </a:r>
            <a:r>
              <a:rPr lang="en-US" sz="900" baseline="0" dirty="0" smtClean="0">
                <a:latin typeface="+mn-lt"/>
              </a:rPr>
              <a:t> </a:t>
            </a:r>
            <a:r>
              <a:rPr lang="en-US" sz="900" baseline="0" dirty="0" err="1" smtClean="0">
                <a:latin typeface="+mn-lt"/>
              </a:rPr>
              <a:t>keterampilan</a:t>
            </a:r>
            <a:r>
              <a:rPr lang="en-US" sz="900" baseline="0" dirty="0" smtClean="0">
                <a:latin typeface="+mn-lt"/>
              </a:rPr>
              <a:t> yang </a:t>
            </a:r>
            <a:r>
              <a:rPr lang="en-US" sz="900" baseline="0" dirty="0" err="1" smtClean="0">
                <a:latin typeface="+mn-lt"/>
              </a:rPr>
              <a:t>dibutuhkan</a:t>
            </a:r>
            <a:r>
              <a:rPr lang="en-US" sz="900" baseline="0" dirty="0" smtClean="0">
                <a:latin typeface="+mn-lt"/>
              </a:rPr>
              <a:t> </a:t>
            </a:r>
            <a:r>
              <a:rPr lang="en-US" sz="900" baseline="0" dirty="0" err="1" smtClean="0">
                <a:latin typeface="+mn-lt"/>
              </a:rPr>
              <a:t>dalam</a:t>
            </a:r>
            <a:r>
              <a:rPr lang="en-US" sz="900" baseline="0" dirty="0" smtClean="0">
                <a:latin typeface="+mn-lt"/>
              </a:rPr>
              <a:t> </a:t>
            </a:r>
            <a:r>
              <a:rPr lang="en-US" sz="900" baseline="0" dirty="0" err="1" smtClean="0">
                <a:latin typeface="+mn-lt"/>
              </a:rPr>
              <a:t>dunia</a:t>
            </a:r>
            <a:r>
              <a:rPr lang="en-US" sz="900" baseline="0" dirty="0" smtClean="0">
                <a:latin typeface="+mn-lt"/>
              </a:rPr>
              <a:t> </a:t>
            </a:r>
            <a:r>
              <a:rPr lang="en-US" sz="900" baseline="0" dirty="0" err="1" smtClean="0">
                <a:latin typeface="+mn-lt"/>
              </a:rPr>
              <a:t>kerja</a:t>
            </a:r>
            <a:r>
              <a:rPr lang="en-US" sz="900" baseline="0" dirty="0" smtClean="0">
                <a:latin typeface="+mn-lt"/>
              </a:rPr>
              <a:t> </a:t>
            </a:r>
            <a:r>
              <a:rPr lang="en-US" sz="900" baseline="0" dirty="0" err="1" smtClean="0">
                <a:latin typeface="+mn-lt"/>
              </a:rPr>
              <a:t>abad</a:t>
            </a:r>
            <a:r>
              <a:rPr lang="en-US" sz="900" baseline="0" dirty="0" smtClean="0">
                <a:latin typeface="+mn-lt"/>
              </a:rPr>
              <a:t> 21.</a:t>
            </a:r>
          </a:p>
          <a:p>
            <a:r>
              <a:rPr lang="en-US" sz="900" dirty="0" err="1" smtClean="0">
                <a:latin typeface="+mn-lt"/>
              </a:rPr>
              <a:t>Mengingat</a:t>
            </a:r>
            <a:r>
              <a:rPr lang="en-US" sz="900" dirty="0" smtClean="0">
                <a:latin typeface="+mn-lt"/>
              </a:rPr>
              <a:t> </a:t>
            </a:r>
            <a:r>
              <a:rPr lang="en-US" sz="900" dirty="0" err="1" smtClean="0">
                <a:latin typeface="+mn-lt"/>
              </a:rPr>
              <a:t>nantinya</a:t>
            </a:r>
            <a:r>
              <a:rPr lang="en-US" sz="900" dirty="0" smtClean="0">
                <a:latin typeface="+mn-lt"/>
              </a:rPr>
              <a:t> </a:t>
            </a:r>
            <a:r>
              <a:rPr lang="en-US" sz="900" dirty="0" err="1" smtClean="0">
                <a:latin typeface="+mn-lt"/>
              </a:rPr>
              <a:t>mereka</a:t>
            </a:r>
            <a:r>
              <a:rPr lang="en-US" sz="900" dirty="0" smtClean="0">
                <a:latin typeface="+mn-lt"/>
              </a:rPr>
              <a:t> </a:t>
            </a:r>
            <a:r>
              <a:rPr lang="en-US" sz="900" dirty="0" err="1" smtClean="0">
                <a:latin typeface="+mn-lt"/>
              </a:rPr>
              <a:t>akan</a:t>
            </a:r>
            <a:r>
              <a:rPr lang="en-US" sz="900" dirty="0" smtClean="0">
                <a:latin typeface="+mn-lt"/>
              </a:rPr>
              <a:t> </a:t>
            </a:r>
            <a:r>
              <a:rPr lang="en-US" sz="900" dirty="0" err="1" smtClean="0">
                <a:latin typeface="+mn-lt"/>
              </a:rPr>
              <a:t>menghabiskan</a:t>
            </a:r>
            <a:r>
              <a:rPr lang="en-US" sz="900" dirty="0" smtClean="0">
                <a:latin typeface="+mn-lt"/>
              </a:rPr>
              <a:t> masa </a:t>
            </a:r>
            <a:r>
              <a:rPr lang="en-US" sz="900" dirty="0" err="1" smtClean="0">
                <a:latin typeface="+mn-lt"/>
              </a:rPr>
              <a:t>dewasa</a:t>
            </a:r>
            <a:r>
              <a:rPr lang="en-US" sz="900" dirty="0" smtClean="0">
                <a:latin typeface="+mn-lt"/>
              </a:rPr>
              <a:t> </a:t>
            </a:r>
            <a:r>
              <a:rPr lang="en-US" sz="900" dirty="0" err="1" smtClean="0">
                <a:latin typeface="+mn-lt"/>
              </a:rPr>
              <a:t>mereka</a:t>
            </a:r>
            <a:r>
              <a:rPr lang="en-US" sz="900" dirty="0" smtClean="0">
                <a:latin typeface="+mn-lt"/>
              </a:rPr>
              <a:t> di </a:t>
            </a:r>
            <a:r>
              <a:rPr lang="en-US" sz="900" dirty="0" err="1" smtClean="0">
                <a:latin typeface="+mn-lt"/>
              </a:rPr>
              <a:t>dunia</a:t>
            </a:r>
            <a:r>
              <a:rPr lang="en-US" sz="900" dirty="0" smtClean="0">
                <a:latin typeface="+mn-lt"/>
              </a:rPr>
              <a:t> </a:t>
            </a:r>
            <a:r>
              <a:rPr lang="en-US" sz="900" dirty="0" err="1" smtClean="0">
                <a:latin typeface="+mn-lt"/>
              </a:rPr>
              <a:t>kerja</a:t>
            </a:r>
            <a:r>
              <a:rPr lang="en-US" sz="900" dirty="0" smtClean="0">
                <a:latin typeface="+mn-lt"/>
              </a:rPr>
              <a:t> yang </a:t>
            </a:r>
            <a:r>
              <a:rPr lang="en-US" sz="900" dirty="0" err="1" smtClean="0">
                <a:latin typeface="+mn-lt"/>
              </a:rPr>
              <a:t>serba</a:t>
            </a:r>
            <a:r>
              <a:rPr lang="en-US" sz="900" dirty="0" smtClean="0">
                <a:latin typeface="+mn-lt"/>
              </a:rPr>
              <a:t> multitasking, </a:t>
            </a:r>
            <a:r>
              <a:rPr lang="en-US" sz="900" dirty="0" err="1" smtClean="0">
                <a:latin typeface="+mn-lt"/>
              </a:rPr>
              <a:t>multifacet</a:t>
            </a:r>
            <a:r>
              <a:rPr lang="en-US" sz="900" dirty="0" smtClean="0">
                <a:latin typeface="+mn-lt"/>
              </a:rPr>
              <a:t>, technology-driven </a:t>
            </a:r>
            <a:r>
              <a:rPr lang="en-US" sz="900" dirty="0" err="1" smtClean="0">
                <a:latin typeface="+mn-lt"/>
              </a:rPr>
              <a:t>dan</a:t>
            </a:r>
            <a:r>
              <a:rPr lang="en-US" sz="900" dirty="0" smtClean="0">
                <a:latin typeface="+mn-lt"/>
              </a:rPr>
              <a:t> </a:t>
            </a:r>
            <a:r>
              <a:rPr lang="en-US" sz="900" dirty="0" err="1" smtClean="0">
                <a:latin typeface="+mn-lt"/>
              </a:rPr>
              <a:t>keberagaman</a:t>
            </a:r>
            <a:r>
              <a:rPr lang="en-US" sz="900" dirty="0" smtClean="0">
                <a:latin typeface="+mn-lt"/>
              </a:rPr>
              <a:t> </a:t>
            </a:r>
            <a:r>
              <a:rPr lang="en-US" sz="900" dirty="0" err="1" smtClean="0">
                <a:latin typeface="+mn-lt"/>
              </a:rPr>
              <a:t>kebutuhan</a:t>
            </a:r>
            <a:r>
              <a:rPr lang="en-US" sz="900" dirty="0" smtClean="0">
                <a:latin typeface="+mn-lt"/>
              </a:rPr>
              <a:t> </a:t>
            </a:r>
            <a:r>
              <a:rPr lang="en-US" sz="900" dirty="0" err="1" smtClean="0">
                <a:latin typeface="+mn-lt"/>
              </a:rPr>
              <a:t>keterampilan</a:t>
            </a:r>
            <a:r>
              <a:rPr lang="en-US" sz="900" baseline="0" dirty="0" smtClean="0">
                <a:latin typeface="+mn-lt"/>
              </a:rPr>
              <a:t> </a:t>
            </a:r>
            <a:r>
              <a:rPr lang="en-US" sz="900" baseline="0" dirty="0" err="1" smtClean="0">
                <a:latin typeface="+mn-lt"/>
              </a:rPr>
              <a:t>lainnya</a:t>
            </a:r>
            <a:r>
              <a:rPr lang="en-US" sz="900" baseline="0" dirty="0" smtClean="0">
                <a:latin typeface="+mn-lt"/>
              </a:rPr>
              <a:t>, </a:t>
            </a:r>
            <a:r>
              <a:rPr lang="en-US" sz="900" baseline="0" dirty="0" err="1" smtClean="0">
                <a:latin typeface="+mn-lt"/>
              </a:rPr>
              <a:t>maka</a:t>
            </a:r>
            <a:r>
              <a:rPr lang="en-US" sz="900" baseline="0" dirty="0" smtClean="0">
                <a:latin typeface="+mn-lt"/>
              </a:rPr>
              <a:t> </a:t>
            </a:r>
            <a:r>
              <a:rPr lang="en-US" sz="900" baseline="0" dirty="0" err="1" smtClean="0">
                <a:latin typeface="+mn-lt"/>
              </a:rPr>
              <a:t>munculnya</a:t>
            </a:r>
            <a:r>
              <a:rPr lang="en-US" sz="900" baseline="0" dirty="0" smtClean="0">
                <a:latin typeface="+mn-lt"/>
              </a:rPr>
              <a:t> </a:t>
            </a:r>
            <a:r>
              <a:rPr lang="en-US" sz="900" baseline="0" dirty="0" err="1" smtClean="0">
                <a:latin typeface="+mn-lt"/>
              </a:rPr>
              <a:t>celah</a:t>
            </a:r>
            <a:r>
              <a:rPr lang="en-US" sz="900" baseline="0" dirty="0" smtClean="0">
                <a:latin typeface="+mn-lt"/>
              </a:rPr>
              <a:t> </a:t>
            </a:r>
            <a:r>
              <a:rPr lang="en-US" sz="900" baseline="0" dirty="0" err="1" smtClean="0">
                <a:latin typeface="+mn-lt"/>
              </a:rPr>
              <a:t>ini</a:t>
            </a:r>
            <a:r>
              <a:rPr lang="en-US" sz="900" baseline="0" dirty="0" smtClean="0">
                <a:latin typeface="+mn-lt"/>
              </a:rPr>
              <a:t> </a:t>
            </a:r>
            <a:r>
              <a:rPr lang="en-US" sz="900" baseline="0" dirty="0" err="1" smtClean="0">
                <a:latin typeface="+mn-lt"/>
              </a:rPr>
              <a:t>perlu</a:t>
            </a:r>
            <a:r>
              <a:rPr lang="en-US" sz="900" baseline="0" dirty="0" smtClean="0">
                <a:latin typeface="+mn-lt"/>
              </a:rPr>
              <a:t> </a:t>
            </a:r>
            <a:r>
              <a:rPr lang="en-US" sz="900" baseline="0" dirty="0" err="1" smtClean="0">
                <a:latin typeface="+mn-lt"/>
              </a:rPr>
              <a:t>segera</a:t>
            </a:r>
            <a:r>
              <a:rPr lang="en-US" sz="900" baseline="0" dirty="0" smtClean="0">
                <a:latin typeface="+mn-lt"/>
              </a:rPr>
              <a:t> </a:t>
            </a:r>
            <a:r>
              <a:rPr lang="en-US" sz="900" baseline="0" dirty="0" err="1" smtClean="0">
                <a:latin typeface="+mn-lt"/>
              </a:rPr>
              <a:t>ditindaklanjuti</a:t>
            </a:r>
            <a:r>
              <a:rPr lang="en-US" sz="900" baseline="0" dirty="0" smtClean="0">
                <a:latin typeface="+mn-lt"/>
              </a:rPr>
              <a:t>.</a:t>
            </a:r>
          </a:p>
          <a:p>
            <a:r>
              <a:rPr lang="en-US" sz="900" baseline="0" dirty="0" err="1" smtClean="0">
                <a:latin typeface="+mn-lt"/>
              </a:rPr>
              <a:t>Sebuah</a:t>
            </a:r>
            <a:r>
              <a:rPr lang="en-US" sz="900" baseline="0" dirty="0" smtClean="0">
                <a:latin typeface="+mn-lt"/>
              </a:rPr>
              <a:t> </a:t>
            </a:r>
            <a:r>
              <a:rPr lang="en-US" sz="900" baseline="0" dirty="0" err="1" smtClean="0">
                <a:latin typeface="+mn-lt"/>
              </a:rPr>
              <a:t>organisasi</a:t>
            </a:r>
            <a:r>
              <a:rPr lang="en-US" sz="900" baseline="0" dirty="0" smtClean="0">
                <a:latin typeface="+mn-lt"/>
              </a:rPr>
              <a:t> </a:t>
            </a:r>
            <a:r>
              <a:rPr lang="en-US" sz="900" baseline="0" dirty="0" err="1" smtClean="0">
                <a:latin typeface="+mn-lt"/>
              </a:rPr>
              <a:t>nirlaba</a:t>
            </a:r>
            <a:r>
              <a:rPr lang="en-US" sz="900" baseline="0" dirty="0" smtClean="0">
                <a:latin typeface="+mn-lt"/>
              </a:rPr>
              <a:t> </a:t>
            </a:r>
            <a:r>
              <a:rPr lang="en-US" sz="900" baseline="0" dirty="0" err="1" smtClean="0">
                <a:latin typeface="+mn-lt"/>
              </a:rPr>
              <a:t>internasional</a:t>
            </a:r>
            <a:r>
              <a:rPr lang="en-US" sz="900" baseline="0" dirty="0" smtClean="0">
                <a:latin typeface="+mn-lt"/>
              </a:rPr>
              <a:t> yang </a:t>
            </a:r>
            <a:r>
              <a:rPr lang="en-US" sz="900" baseline="0" dirty="0" err="1" smtClean="0">
                <a:latin typeface="+mn-lt"/>
              </a:rPr>
              <a:t>peduli</a:t>
            </a:r>
            <a:r>
              <a:rPr lang="en-US" sz="900" baseline="0" dirty="0" smtClean="0">
                <a:latin typeface="+mn-lt"/>
              </a:rPr>
              <a:t> </a:t>
            </a:r>
            <a:r>
              <a:rPr lang="en-US" sz="900" baseline="0" dirty="0" err="1" smtClean="0">
                <a:latin typeface="+mn-lt"/>
              </a:rPr>
              <a:t>pada</a:t>
            </a:r>
            <a:r>
              <a:rPr lang="en-US" sz="900" baseline="0" dirty="0" smtClean="0">
                <a:latin typeface="+mn-lt"/>
              </a:rPr>
              <a:t> </a:t>
            </a:r>
            <a:r>
              <a:rPr lang="en-US" sz="900" baseline="0" dirty="0" err="1" smtClean="0">
                <a:latin typeface="+mn-lt"/>
              </a:rPr>
              <a:t>pendidikan</a:t>
            </a:r>
            <a:r>
              <a:rPr lang="en-US" sz="900" baseline="0" dirty="0" smtClean="0">
                <a:latin typeface="+mn-lt"/>
              </a:rPr>
              <a:t> </a:t>
            </a:r>
            <a:r>
              <a:rPr lang="en-US" sz="900" baseline="0" dirty="0" err="1" smtClean="0">
                <a:latin typeface="+mn-lt"/>
              </a:rPr>
              <a:t>telah</a:t>
            </a:r>
            <a:r>
              <a:rPr lang="en-US" sz="900" baseline="0" dirty="0" smtClean="0">
                <a:latin typeface="+mn-lt"/>
              </a:rPr>
              <a:t> </a:t>
            </a:r>
            <a:r>
              <a:rPr lang="en-US" sz="900" baseline="0" dirty="0" err="1" smtClean="0">
                <a:latin typeface="+mn-lt"/>
              </a:rPr>
              <a:t>membuat</a:t>
            </a:r>
            <a:r>
              <a:rPr lang="en-US" sz="900" baseline="0" dirty="0" smtClean="0">
                <a:latin typeface="+mn-lt"/>
              </a:rPr>
              <a:t> </a:t>
            </a:r>
            <a:r>
              <a:rPr lang="en-US" sz="900" baseline="0" dirty="0" err="1" smtClean="0">
                <a:latin typeface="+mn-lt"/>
              </a:rPr>
              <a:t>sebuah</a:t>
            </a:r>
            <a:r>
              <a:rPr lang="en-US" sz="900" baseline="0" dirty="0" smtClean="0">
                <a:latin typeface="+mn-lt"/>
              </a:rPr>
              <a:t> </a:t>
            </a:r>
            <a:r>
              <a:rPr lang="en-US" sz="900" baseline="0" dirty="0" err="1" smtClean="0">
                <a:latin typeface="+mn-lt"/>
              </a:rPr>
              <a:t>kerangka</a:t>
            </a:r>
            <a:r>
              <a:rPr lang="en-US" sz="900" baseline="0" dirty="0" smtClean="0">
                <a:latin typeface="+mn-lt"/>
              </a:rPr>
              <a:t> </a:t>
            </a:r>
            <a:r>
              <a:rPr lang="en-US" sz="900" baseline="0" dirty="0" err="1" smtClean="0">
                <a:latin typeface="+mn-lt"/>
              </a:rPr>
              <a:t>kerja</a:t>
            </a:r>
            <a:r>
              <a:rPr lang="en-US" sz="900" baseline="0" dirty="0" smtClean="0">
                <a:latin typeface="+mn-lt"/>
              </a:rPr>
              <a:t>/framework yang </a:t>
            </a:r>
            <a:r>
              <a:rPr lang="en-US" sz="900" baseline="0" dirty="0" err="1" smtClean="0">
                <a:latin typeface="+mn-lt"/>
              </a:rPr>
              <a:t>menjabarkan</a:t>
            </a:r>
            <a:r>
              <a:rPr lang="en-US" sz="900" baseline="0" dirty="0" smtClean="0">
                <a:latin typeface="+mn-lt"/>
              </a:rPr>
              <a:t> </a:t>
            </a:r>
            <a:r>
              <a:rPr lang="en-US" sz="900" baseline="0" dirty="0" err="1" smtClean="0">
                <a:latin typeface="+mn-lt"/>
              </a:rPr>
              <a:t>jenis</a:t>
            </a:r>
            <a:r>
              <a:rPr lang="en-US" sz="900" baseline="0" dirty="0" smtClean="0">
                <a:latin typeface="+mn-lt"/>
              </a:rPr>
              <a:t> </a:t>
            </a:r>
            <a:r>
              <a:rPr lang="en-US" sz="900" baseline="0" dirty="0" err="1" smtClean="0">
                <a:latin typeface="+mn-lt"/>
              </a:rPr>
              <a:t>keterampilan</a:t>
            </a:r>
            <a:r>
              <a:rPr lang="en-US" sz="900" baseline="0" dirty="0" smtClean="0">
                <a:latin typeface="+mn-lt"/>
              </a:rPr>
              <a:t> </a:t>
            </a:r>
            <a:r>
              <a:rPr lang="en-US" sz="900" baseline="0" dirty="0" err="1" smtClean="0">
                <a:latin typeface="+mn-lt"/>
              </a:rPr>
              <a:t>abad</a:t>
            </a:r>
            <a:r>
              <a:rPr lang="en-US" sz="900" baseline="0" dirty="0" smtClean="0">
                <a:latin typeface="+mn-lt"/>
              </a:rPr>
              <a:t> 21 yang </a:t>
            </a:r>
            <a:r>
              <a:rPr lang="en-US" sz="900" baseline="0" dirty="0" err="1" smtClean="0">
                <a:latin typeface="+mn-lt"/>
              </a:rPr>
              <a:t>harus</a:t>
            </a:r>
            <a:r>
              <a:rPr lang="en-US" sz="900" baseline="0" dirty="0" smtClean="0">
                <a:latin typeface="+mn-lt"/>
              </a:rPr>
              <a:t> </a:t>
            </a:r>
            <a:r>
              <a:rPr lang="en-US" sz="900" baseline="0" dirty="0" err="1" smtClean="0">
                <a:latin typeface="+mn-lt"/>
              </a:rPr>
              <a:t>dimiliki</a:t>
            </a:r>
            <a:r>
              <a:rPr lang="en-US" sz="900" baseline="0" dirty="0" smtClean="0">
                <a:latin typeface="+mn-lt"/>
              </a:rPr>
              <a:t> </a:t>
            </a:r>
            <a:r>
              <a:rPr lang="en-US" sz="900" baseline="0" dirty="0" err="1" smtClean="0">
                <a:latin typeface="+mn-lt"/>
              </a:rPr>
              <a:t>peserta</a:t>
            </a:r>
            <a:r>
              <a:rPr lang="en-US" sz="900" baseline="0" dirty="0" smtClean="0">
                <a:latin typeface="+mn-lt"/>
              </a:rPr>
              <a:t> </a:t>
            </a:r>
            <a:r>
              <a:rPr lang="en-US" sz="900" baseline="0" dirty="0" err="1" smtClean="0">
                <a:latin typeface="+mn-lt"/>
              </a:rPr>
              <a:t>didik</a:t>
            </a:r>
            <a:r>
              <a:rPr lang="en-US" sz="900" baseline="0" dirty="0" smtClean="0">
                <a:latin typeface="+mn-lt"/>
              </a:rPr>
              <a:t> (</a:t>
            </a:r>
            <a:r>
              <a:rPr lang="en-US" sz="900" baseline="0" dirty="0" err="1" smtClean="0">
                <a:latin typeface="+mn-lt"/>
              </a:rPr>
              <a:t>seperti</a:t>
            </a:r>
            <a:r>
              <a:rPr lang="en-US" sz="900" baseline="0" dirty="0" smtClean="0">
                <a:latin typeface="+mn-lt"/>
              </a:rPr>
              <a:t> </a:t>
            </a:r>
            <a:r>
              <a:rPr lang="en-US" sz="900" baseline="0" dirty="0" err="1" smtClean="0">
                <a:latin typeface="+mn-lt"/>
              </a:rPr>
              <a:t>tampil</a:t>
            </a:r>
            <a:r>
              <a:rPr lang="en-US" sz="900" baseline="0" dirty="0" smtClean="0">
                <a:latin typeface="+mn-lt"/>
              </a:rPr>
              <a:t> </a:t>
            </a:r>
            <a:r>
              <a:rPr lang="en-US" sz="900" baseline="0" dirty="0" err="1" smtClean="0">
                <a:latin typeface="+mn-lt"/>
              </a:rPr>
              <a:t>pada</a:t>
            </a:r>
            <a:r>
              <a:rPr lang="en-US" sz="900" baseline="0" dirty="0" smtClean="0">
                <a:latin typeface="+mn-lt"/>
              </a:rPr>
              <a:t> slide).</a:t>
            </a:r>
          </a:p>
          <a:p>
            <a:r>
              <a:rPr lang="en-US" sz="900" baseline="0" dirty="0" err="1" smtClean="0">
                <a:latin typeface="+mn-lt"/>
              </a:rPr>
              <a:t>Dengan</a:t>
            </a:r>
            <a:r>
              <a:rPr lang="en-US" sz="900" baseline="0" dirty="0" smtClean="0">
                <a:latin typeface="+mn-lt"/>
              </a:rPr>
              <a:t> </a:t>
            </a:r>
            <a:r>
              <a:rPr lang="en-US" sz="900" baseline="0" dirty="0" err="1" smtClean="0">
                <a:latin typeface="+mn-lt"/>
              </a:rPr>
              <a:t>penerapan</a:t>
            </a:r>
            <a:r>
              <a:rPr lang="en-US" sz="900" baseline="0" dirty="0" smtClean="0">
                <a:latin typeface="+mn-lt"/>
              </a:rPr>
              <a:t> </a:t>
            </a:r>
            <a:r>
              <a:rPr lang="en-US" sz="900" baseline="0" dirty="0" err="1" smtClean="0">
                <a:latin typeface="+mn-lt"/>
              </a:rPr>
              <a:t>kerangka</a:t>
            </a:r>
            <a:r>
              <a:rPr lang="en-US" sz="900" baseline="0" dirty="0" smtClean="0">
                <a:latin typeface="+mn-lt"/>
              </a:rPr>
              <a:t> </a:t>
            </a:r>
            <a:r>
              <a:rPr lang="en-US" sz="900" baseline="0" dirty="0" err="1" smtClean="0">
                <a:latin typeface="+mn-lt"/>
              </a:rPr>
              <a:t>kerja</a:t>
            </a:r>
            <a:r>
              <a:rPr lang="en-US" sz="900" baseline="0" dirty="0" smtClean="0">
                <a:latin typeface="+mn-lt"/>
              </a:rPr>
              <a:t> </a:t>
            </a:r>
            <a:r>
              <a:rPr lang="en-US" sz="900" baseline="0" dirty="0" err="1" smtClean="0">
                <a:latin typeface="+mn-lt"/>
              </a:rPr>
              <a:t>ini</a:t>
            </a:r>
            <a:r>
              <a:rPr lang="en-US" sz="900" baseline="0" dirty="0" smtClean="0">
                <a:latin typeface="+mn-lt"/>
              </a:rPr>
              <a:t> </a:t>
            </a:r>
            <a:r>
              <a:rPr lang="en-US" sz="900" baseline="0" dirty="0" err="1" smtClean="0">
                <a:latin typeface="+mn-lt"/>
              </a:rPr>
              <a:t>diharapkan</a:t>
            </a:r>
            <a:r>
              <a:rPr lang="en-US" sz="900" baseline="0" dirty="0" smtClean="0">
                <a:latin typeface="+mn-lt"/>
              </a:rPr>
              <a:t> outcome </a:t>
            </a:r>
            <a:r>
              <a:rPr lang="en-US" sz="900" baseline="0" dirty="0" err="1" smtClean="0">
                <a:latin typeface="+mn-lt"/>
              </a:rPr>
              <a:t>peserta</a:t>
            </a:r>
            <a:r>
              <a:rPr lang="en-US" sz="900" baseline="0" dirty="0" smtClean="0">
                <a:latin typeface="+mn-lt"/>
              </a:rPr>
              <a:t> </a:t>
            </a:r>
            <a:r>
              <a:rPr lang="en-US" sz="900" baseline="0" dirty="0" err="1" smtClean="0">
                <a:latin typeface="+mn-lt"/>
              </a:rPr>
              <a:t>didik</a:t>
            </a:r>
            <a:r>
              <a:rPr lang="en-US" sz="900" baseline="0" dirty="0" smtClean="0">
                <a:latin typeface="+mn-lt"/>
              </a:rPr>
              <a:t> </a:t>
            </a:r>
            <a:r>
              <a:rPr lang="en-US" sz="900" baseline="0" dirty="0" err="1" smtClean="0">
                <a:latin typeface="+mn-lt"/>
              </a:rPr>
              <a:t>abad</a:t>
            </a:r>
            <a:r>
              <a:rPr lang="en-US" sz="900" baseline="0" dirty="0" smtClean="0">
                <a:latin typeface="+mn-lt"/>
              </a:rPr>
              <a:t> 21 </a:t>
            </a:r>
            <a:r>
              <a:rPr lang="en-US" sz="900" baseline="0" dirty="0" err="1" smtClean="0">
                <a:latin typeface="+mn-lt"/>
              </a:rPr>
              <a:t>adalah</a:t>
            </a:r>
            <a:r>
              <a:rPr lang="en-US" sz="900" baseline="0" dirty="0" smtClean="0">
                <a:latin typeface="+mn-lt"/>
              </a:rPr>
              <a:t> </a:t>
            </a:r>
            <a:r>
              <a:rPr lang="en-US" sz="900" baseline="0" dirty="0" err="1" smtClean="0">
                <a:latin typeface="+mn-lt"/>
              </a:rPr>
              <a:t>terkuasainya</a:t>
            </a:r>
            <a:r>
              <a:rPr lang="en-US" sz="900" baseline="0" dirty="0" smtClean="0">
                <a:latin typeface="+mn-lt"/>
              </a:rPr>
              <a:t> </a:t>
            </a:r>
            <a:r>
              <a:rPr lang="en-US" sz="900" baseline="0" dirty="0" err="1" smtClean="0">
                <a:latin typeface="+mn-lt"/>
              </a:rPr>
              <a:t>keterampilan</a:t>
            </a:r>
            <a:r>
              <a:rPr lang="en-US" sz="900" baseline="0" dirty="0" smtClean="0">
                <a:latin typeface="+mn-lt"/>
              </a:rPr>
              <a:t>, </a:t>
            </a:r>
            <a:r>
              <a:rPr lang="en-US" sz="900" baseline="0" dirty="0" err="1" smtClean="0">
                <a:latin typeface="+mn-lt"/>
              </a:rPr>
              <a:t>pengetahuan</a:t>
            </a:r>
            <a:r>
              <a:rPr lang="en-US" sz="900" baseline="0" dirty="0" smtClean="0">
                <a:latin typeface="+mn-lt"/>
              </a:rPr>
              <a:t> </a:t>
            </a:r>
            <a:r>
              <a:rPr lang="en-US" sz="900" baseline="0" dirty="0" err="1" smtClean="0">
                <a:latin typeface="+mn-lt"/>
              </a:rPr>
              <a:t>dan</a:t>
            </a:r>
            <a:r>
              <a:rPr lang="en-US" sz="900" baseline="0" dirty="0" smtClean="0">
                <a:latin typeface="+mn-lt"/>
              </a:rPr>
              <a:t> </a:t>
            </a:r>
            <a:r>
              <a:rPr lang="en-US" sz="900" baseline="0" dirty="0" err="1" smtClean="0">
                <a:latin typeface="+mn-lt"/>
              </a:rPr>
              <a:t>keahlian</a:t>
            </a:r>
            <a:r>
              <a:rPr lang="en-US" sz="900" baseline="0" dirty="0" smtClean="0">
                <a:latin typeface="+mn-lt"/>
              </a:rPr>
              <a:t> yang </a:t>
            </a:r>
            <a:r>
              <a:rPr lang="en-US" sz="900" baseline="0" dirty="0" err="1" smtClean="0">
                <a:latin typeface="+mn-lt"/>
              </a:rPr>
              <a:t>dibutuhkan</a:t>
            </a:r>
            <a:r>
              <a:rPr lang="en-US" sz="900" baseline="0" dirty="0" smtClean="0">
                <a:latin typeface="+mn-lt"/>
              </a:rPr>
              <a:t> </a:t>
            </a:r>
            <a:r>
              <a:rPr lang="en-US" sz="900" baseline="0" dirty="0" err="1" smtClean="0">
                <a:latin typeface="+mn-lt"/>
              </a:rPr>
              <a:t>untuk</a:t>
            </a:r>
            <a:r>
              <a:rPr lang="en-US" sz="900" baseline="0" dirty="0" smtClean="0">
                <a:latin typeface="+mn-lt"/>
              </a:rPr>
              <a:t> </a:t>
            </a:r>
            <a:r>
              <a:rPr lang="en-US" sz="900" baseline="0" dirty="0" err="1" smtClean="0">
                <a:latin typeface="+mn-lt"/>
              </a:rPr>
              <a:t>berhasil</a:t>
            </a:r>
            <a:r>
              <a:rPr lang="en-US" sz="900" baseline="0" dirty="0" smtClean="0">
                <a:latin typeface="+mn-lt"/>
              </a:rPr>
              <a:t> </a:t>
            </a:r>
            <a:r>
              <a:rPr lang="en-US" sz="900" baseline="0" dirty="0" err="1" smtClean="0">
                <a:latin typeface="+mn-lt"/>
              </a:rPr>
              <a:t>dalam</a:t>
            </a:r>
            <a:r>
              <a:rPr lang="en-US" sz="900" baseline="0" dirty="0" smtClean="0">
                <a:latin typeface="+mn-lt"/>
              </a:rPr>
              <a:t> </a:t>
            </a:r>
            <a:r>
              <a:rPr lang="en-US" sz="900" baseline="0" dirty="0" err="1" smtClean="0">
                <a:latin typeface="+mn-lt"/>
              </a:rPr>
              <a:t>kehidupan</a:t>
            </a:r>
            <a:r>
              <a:rPr lang="en-US" sz="900" baseline="0" dirty="0" smtClean="0">
                <a:latin typeface="+mn-lt"/>
              </a:rPr>
              <a:t> </a:t>
            </a:r>
            <a:r>
              <a:rPr lang="en-US" sz="900" baseline="0" dirty="0" err="1" smtClean="0">
                <a:latin typeface="+mn-lt"/>
              </a:rPr>
              <a:t>dan</a:t>
            </a:r>
            <a:r>
              <a:rPr lang="en-US" sz="900" baseline="0" dirty="0" smtClean="0">
                <a:latin typeface="+mn-lt"/>
              </a:rPr>
              <a:t> </a:t>
            </a:r>
            <a:r>
              <a:rPr lang="en-US" sz="900" baseline="0" dirty="0" err="1" smtClean="0">
                <a:latin typeface="+mn-lt"/>
              </a:rPr>
              <a:t>dunia</a:t>
            </a:r>
            <a:r>
              <a:rPr lang="en-US" sz="900" baseline="0" dirty="0" smtClean="0">
                <a:latin typeface="+mn-lt"/>
              </a:rPr>
              <a:t> </a:t>
            </a:r>
            <a:r>
              <a:rPr lang="en-US" sz="900" baseline="0" dirty="0" err="1" smtClean="0">
                <a:latin typeface="+mn-lt"/>
              </a:rPr>
              <a:t>kerja</a:t>
            </a:r>
            <a:r>
              <a:rPr lang="en-US" sz="900" baseline="0" dirty="0" smtClean="0">
                <a:latin typeface="+mn-lt"/>
              </a:rPr>
              <a:t> </a:t>
            </a:r>
            <a:r>
              <a:rPr lang="en-US" sz="900" baseline="0" dirty="0" err="1" smtClean="0">
                <a:latin typeface="+mn-lt"/>
              </a:rPr>
              <a:t>abad</a:t>
            </a:r>
            <a:r>
              <a:rPr lang="en-US" sz="900" baseline="0" dirty="0" smtClean="0">
                <a:latin typeface="+mn-lt"/>
              </a:rPr>
              <a:t> ke-21.</a:t>
            </a:r>
          </a:p>
          <a:p>
            <a:endParaRPr lang="en-US" sz="900" baseline="0" dirty="0" smtClean="0">
              <a:latin typeface="+mn-lt"/>
            </a:endParaRPr>
          </a:p>
          <a:p>
            <a:r>
              <a:rPr lang="en-US" sz="900" baseline="0" dirty="0" err="1" smtClean="0">
                <a:latin typeface="+mn-lt"/>
              </a:rPr>
              <a:t>Dalam</a:t>
            </a:r>
            <a:r>
              <a:rPr lang="en-US" sz="900" baseline="0" dirty="0" smtClean="0">
                <a:latin typeface="+mn-lt"/>
              </a:rPr>
              <a:t> framework </a:t>
            </a:r>
            <a:r>
              <a:rPr lang="en-US" sz="900" baseline="0" dirty="0" err="1" smtClean="0">
                <a:latin typeface="+mn-lt"/>
              </a:rPr>
              <a:t>ini</a:t>
            </a:r>
            <a:r>
              <a:rPr lang="en-US" sz="900" baseline="0" dirty="0" smtClean="0">
                <a:latin typeface="+mn-lt"/>
              </a:rPr>
              <a:t> </a:t>
            </a:r>
            <a:r>
              <a:rPr lang="en-US" sz="900" baseline="0" dirty="0" err="1" smtClean="0">
                <a:latin typeface="+mn-lt"/>
              </a:rPr>
              <a:t>terdapat</a:t>
            </a:r>
            <a:r>
              <a:rPr lang="en-US" sz="900" baseline="0" dirty="0" smtClean="0">
                <a:latin typeface="+mn-lt"/>
              </a:rPr>
              <a:t> 4 </a:t>
            </a:r>
            <a:r>
              <a:rPr lang="en-US" sz="900" baseline="0" dirty="0" err="1" smtClean="0">
                <a:latin typeface="+mn-lt"/>
              </a:rPr>
              <a:t>keterampilan</a:t>
            </a:r>
            <a:r>
              <a:rPr lang="en-US" sz="900" baseline="0" dirty="0" smtClean="0">
                <a:latin typeface="+mn-lt"/>
              </a:rPr>
              <a:t> </a:t>
            </a:r>
            <a:r>
              <a:rPr lang="en-US" sz="900" baseline="0" dirty="0" err="1" smtClean="0">
                <a:latin typeface="+mn-lt"/>
              </a:rPr>
              <a:t>utama</a:t>
            </a:r>
            <a:r>
              <a:rPr lang="en-US" sz="900" baseline="0" dirty="0" smtClean="0">
                <a:latin typeface="+mn-lt"/>
              </a:rPr>
              <a:t> yang </a:t>
            </a:r>
            <a:r>
              <a:rPr lang="en-US" sz="900" baseline="0" dirty="0" err="1" smtClean="0">
                <a:latin typeface="+mn-lt"/>
              </a:rPr>
              <a:t>perlu</a:t>
            </a:r>
            <a:r>
              <a:rPr lang="en-US" sz="900" baseline="0" dirty="0" smtClean="0">
                <a:latin typeface="+mn-lt"/>
              </a:rPr>
              <a:t> </a:t>
            </a:r>
            <a:r>
              <a:rPr lang="en-US" sz="900" baseline="0" dirty="0" err="1" smtClean="0">
                <a:latin typeface="+mn-lt"/>
              </a:rPr>
              <a:t>diperhatikan</a:t>
            </a:r>
            <a:r>
              <a:rPr lang="en-US" sz="900" baseline="0" dirty="0" smtClean="0">
                <a:latin typeface="+mn-lt"/>
              </a:rPr>
              <a:t>:</a:t>
            </a:r>
          </a:p>
          <a:p>
            <a:pPr marL="228600" indent="-228600">
              <a:buFont typeface="+mj-lt"/>
              <a:buAutoNum type="arabicPeriod"/>
            </a:pPr>
            <a:r>
              <a:rPr lang="en-US" sz="900" dirty="0" err="1" smtClean="0">
                <a:solidFill>
                  <a:schemeClr val="bg1"/>
                </a:solidFill>
                <a:effectLst>
                  <a:outerShdw blurRad="38100" dist="38100" dir="2700000" algn="tl">
                    <a:srgbClr val="000000">
                      <a:alpha val="43137"/>
                    </a:srgbClr>
                  </a:outerShdw>
                </a:effectLst>
                <a:latin typeface="+mn-lt"/>
              </a:rPr>
              <a:t>Keterampilan</a:t>
            </a:r>
            <a:r>
              <a:rPr lang="en-US" sz="900" dirty="0" smtClean="0">
                <a:solidFill>
                  <a:schemeClr val="bg1"/>
                </a:solidFill>
                <a:effectLst>
                  <a:outerShdw blurRad="38100" dist="38100" dir="2700000" algn="tl">
                    <a:srgbClr val="000000">
                      <a:alpha val="43137"/>
                    </a:srgbClr>
                  </a:outerShdw>
                </a:effectLst>
                <a:latin typeface="+mn-lt"/>
              </a:rPr>
              <a:t> </a:t>
            </a:r>
            <a:r>
              <a:rPr lang="en-US" sz="900" dirty="0" err="1" smtClean="0">
                <a:solidFill>
                  <a:schemeClr val="bg1"/>
                </a:solidFill>
                <a:effectLst>
                  <a:outerShdw blurRad="38100" dist="38100" dir="2700000" algn="tl">
                    <a:srgbClr val="000000">
                      <a:alpha val="43137"/>
                    </a:srgbClr>
                  </a:outerShdw>
                </a:effectLst>
                <a:latin typeface="+mn-lt"/>
              </a:rPr>
              <a:t>Belajar</a:t>
            </a:r>
            <a:r>
              <a:rPr lang="en-US" sz="900" dirty="0" smtClean="0">
                <a:solidFill>
                  <a:schemeClr val="bg1"/>
                </a:solidFill>
                <a:effectLst>
                  <a:outerShdw blurRad="38100" dist="38100" dir="2700000" algn="tl">
                    <a:srgbClr val="000000">
                      <a:alpha val="43137"/>
                    </a:srgbClr>
                  </a:outerShdw>
                </a:effectLst>
                <a:latin typeface="+mn-lt"/>
              </a:rPr>
              <a:t> &amp; </a:t>
            </a:r>
            <a:r>
              <a:rPr lang="en-US" sz="900" dirty="0" err="1" smtClean="0">
                <a:solidFill>
                  <a:schemeClr val="bg1"/>
                </a:solidFill>
                <a:effectLst>
                  <a:outerShdw blurRad="38100" dist="38100" dir="2700000" algn="tl">
                    <a:srgbClr val="000000">
                      <a:alpha val="43137"/>
                    </a:srgbClr>
                  </a:outerShdw>
                </a:effectLst>
                <a:latin typeface="+mn-lt"/>
              </a:rPr>
              <a:t>Berinovasi</a:t>
            </a:r>
            <a:r>
              <a:rPr lang="en-US" sz="900" dirty="0" smtClean="0">
                <a:solidFill>
                  <a:schemeClr val="bg1"/>
                </a:solidFill>
                <a:effectLst>
                  <a:outerShdw blurRad="38100" dist="38100" dir="2700000" algn="tl">
                    <a:srgbClr val="000000">
                      <a:alpha val="43137"/>
                    </a:srgbClr>
                  </a:outerShdw>
                </a:effectLst>
                <a:latin typeface="+mn-lt"/>
              </a:rPr>
              <a:t>.</a:t>
            </a:r>
          </a:p>
          <a:p>
            <a:pPr marL="228600" indent="-228600">
              <a:buFont typeface="+mj-lt"/>
              <a:buAutoNum type="arabicPeriod"/>
            </a:pPr>
            <a:r>
              <a:rPr lang="en-US" sz="900" dirty="0" err="1" smtClean="0">
                <a:solidFill>
                  <a:schemeClr val="bg1"/>
                </a:solidFill>
                <a:effectLst>
                  <a:outerShdw blurRad="38100" dist="38100" dir="2700000" algn="tl">
                    <a:srgbClr val="000000">
                      <a:alpha val="43137"/>
                    </a:srgbClr>
                  </a:outerShdw>
                </a:effectLst>
                <a:latin typeface="+mn-lt"/>
              </a:rPr>
              <a:t>Keterampilan</a:t>
            </a:r>
            <a:r>
              <a:rPr lang="en-US" sz="900" dirty="0" smtClean="0">
                <a:solidFill>
                  <a:schemeClr val="bg1"/>
                </a:solidFill>
                <a:effectLst>
                  <a:outerShdw blurRad="38100" dist="38100" dir="2700000" algn="tl">
                    <a:srgbClr val="000000">
                      <a:alpha val="43137"/>
                    </a:srgbClr>
                  </a:outerShdw>
                </a:effectLst>
                <a:latin typeface="+mn-lt"/>
              </a:rPr>
              <a:t> </a:t>
            </a:r>
            <a:r>
              <a:rPr lang="en-US" sz="900" dirty="0" err="1" smtClean="0">
                <a:solidFill>
                  <a:schemeClr val="bg1"/>
                </a:solidFill>
                <a:effectLst>
                  <a:outerShdw blurRad="38100" dist="38100" dir="2700000" algn="tl">
                    <a:srgbClr val="000000">
                      <a:alpha val="43137"/>
                    </a:srgbClr>
                  </a:outerShdw>
                </a:effectLst>
                <a:latin typeface="+mn-lt"/>
              </a:rPr>
              <a:t>Informasi</a:t>
            </a:r>
            <a:r>
              <a:rPr lang="en-US" sz="900" dirty="0" smtClean="0">
                <a:solidFill>
                  <a:schemeClr val="bg1"/>
                </a:solidFill>
                <a:effectLst>
                  <a:outerShdw blurRad="38100" dist="38100" dir="2700000" algn="tl">
                    <a:srgbClr val="000000">
                      <a:alpha val="43137"/>
                    </a:srgbClr>
                  </a:outerShdw>
                </a:effectLst>
                <a:latin typeface="+mn-lt"/>
              </a:rPr>
              <a:t>, Media &amp;</a:t>
            </a:r>
            <a:r>
              <a:rPr lang="en-US" sz="900" baseline="0" dirty="0" smtClean="0">
                <a:solidFill>
                  <a:schemeClr val="bg1"/>
                </a:solidFill>
                <a:effectLst>
                  <a:outerShdw blurRad="38100" dist="38100" dir="2700000" algn="tl">
                    <a:srgbClr val="000000">
                      <a:alpha val="43137"/>
                    </a:srgbClr>
                  </a:outerShdw>
                </a:effectLst>
                <a:latin typeface="+mn-lt"/>
              </a:rPr>
              <a:t> </a:t>
            </a:r>
            <a:r>
              <a:rPr lang="en-US" sz="900" baseline="0" dirty="0" err="1" smtClean="0">
                <a:solidFill>
                  <a:schemeClr val="bg1"/>
                </a:solidFill>
                <a:effectLst>
                  <a:outerShdw blurRad="38100" dist="38100" dir="2700000" algn="tl">
                    <a:srgbClr val="000000">
                      <a:alpha val="43137"/>
                    </a:srgbClr>
                  </a:outerShdw>
                </a:effectLst>
                <a:latin typeface="+mn-lt"/>
              </a:rPr>
              <a:t>Teknologi</a:t>
            </a:r>
            <a:r>
              <a:rPr lang="en-US" sz="900" baseline="0" dirty="0" smtClean="0">
                <a:solidFill>
                  <a:schemeClr val="bg1"/>
                </a:solidFill>
                <a:effectLst>
                  <a:outerShdw blurRad="38100" dist="38100" dir="2700000" algn="tl">
                    <a:srgbClr val="000000">
                      <a:alpha val="43137"/>
                    </a:srgbClr>
                  </a:outerShdw>
                </a:effectLst>
                <a:latin typeface="+mn-lt"/>
              </a:rPr>
              <a:t>.</a:t>
            </a:r>
          </a:p>
          <a:p>
            <a:pPr marL="228600" indent="-228600">
              <a:buFont typeface="+mj-lt"/>
              <a:buAutoNum type="arabicPeriod"/>
            </a:pPr>
            <a:r>
              <a:rPr lang="en-US" sz="900" dirty="0" err="1" smtClean="0">
                <a:latin typeface="+mn-lt"/>
              </a:rPr>
              <a:t>Keterampilan</a:t>
            </a:r>
            <a:r>
              <a:rPr lang="en-US" sz="900" baseline="0" dirty="0" smtClean="0">
                <a:latin typeface="+mn-lt"/>
              </a:rPr>
              <a:t> </a:t>
            </a:r>
            <a:r>
              <a:rPr lang="en-US" sz="900" baseline="0" dirty="0" err="1" smtClean="0">
                <a:latin typeface="+mn-lt"/>
              </a:rPr>
              <a:t>untuk</a:t>
            </a:r>
            <a:r>
              <a:rPr lang="en-US" sz="900" baseline="0" dirty="0" smtClean="0">
                <a:latin typeface="+mn-lt"/>
              </a:rPr>
              <a:t> </a:t>
            </a:r>
            <a:r>
              <a:rPr lang="en-US" sz="900" baseline="0" dirty="0" err="1" smtClean="0">
                <a:latin typeface="+mn-lt"/>
              </a:rPr>
              <a:t>Hidup</a:t>
            </a:r>
            <a:r>
              <a:rPr lang="en-US" sz="900" baseline="0" dirty="0" smtClean="0">
                <a:latin typeface="+mn-lt"/>
              </a:rPr>
              <a:t> &amp; </a:t>
            </a:r>
            <a:r>
              <a:rPr lang="en-US" sz="900" baseline="0" dirty="0" err="1" smtClean="0">
                <a:latin typeface="+mn-lt"/>
              </a:rPr>
              <a:t>Berkarir</a:t>
            </a:r>
            <a:r>
              <a:rPr lang="en-US" sz="900" baseline="0" dirty="0" smtClean="0">
                <a:latin typeface="+mn-lt"/>
              </a:rPr>
              <a:t>.</a:t>
            </a:r>
          </a:p>
          <a:p>
            <a:pPr marL="228600" indent="-228600">
              <a:buFont typeface="+mj-lt"/>
              <a:buAutoNum type="arabicPeriod"/>
            </a:pPr>
            <a:r>
              <a:rPr lang="en-US" sz="900" dirty="0" err="1" smtClean="0">
                <a:latin typeface="+mn-lt"/>
              </a:rPr>
              <a:t>Keterampilan</a:t>
            </a:r>
            <a:r>
              <a:rPr lang="en-US" sz="900" dirty="0" smtClean="0">
                <a:latin typeface="+mn-lt"/>
              </a:rPr>
              <a:t> </a:t>
            </a:r>
            <a:r>
              <a:rPr lang="en-US" sz="900" dirty="0" err="1" smtClean="0">
                <a:latin typeface="+mn-lt"/>
              </a:rPr>
              <a:t>Inti</a:t>
            </a:r>
            <a:r>
              <a:rPr lang="en-US" sz="900" baseline="0" dirty="0" smtClean="0">
                <a:latin typeface="+mn-lt"/>
              </a:rPr>
              <a:t> &amp; </a:t>
            </a:r>
            <a:r>
              <a:rPr lang="en-US" sz="900" baseline="0" dirty="0" err="1" smtClean="0">
                <a:latin typeface="+mn-lt"/>
              </a:rPr>
              <a:t>Tema</a:t>
            </a:r>
            <a:r>
              <a:rPr lang="en-US" sz="900" baseline="0" dirty="0" smtClean="0">
                <a:latin typeface="+mn-lt"/>
              </a:rPr>
              <a:t> Abad Ke-21.</a:t>
            </a:r>
            <a:endParaRPr lang="en-US" sz="900" dirty="0">
              <a:latin typeface="+mn-lt"/>
            </a:endParaRPr>
          </a:p>
        </p:txBody>
      </p:sp>
      <p:sp>
        <p:nvSpPr>
          <p:cNvPr id="4" name="Slide Number Placeholder 3"/>
          <p:cNvSpPr>
            <a:spLocks noGrp="1"/>
          </p:cNvSpPr>
          <p:nvPr>
            <p:ph type="sldNum" sz="quarter" idx="10"/>
          </p:nvPr>
        </p:nvSpPr>
        <p:spPr/>
        <p:txBody>
          <a:bodyPr/>
          <a:lstStyle/>
          <a:p>
            <a:fld id="{AB79FD5E-255D-49D3-ACBC-3545A6D20A86}" type="slidenum">
              <a:rPr lang="en-US" smtClean="0"/>
              <a:t>13</a:t>
            </a:fld>
            <a:endParaRPr lang="en-US"/>
          </a:p>
        </p:txBody>
      </p:sp>
    </p:spTree>
    <p:extLst>
      <p:ext uri="{BB962C8B-B14F-4D97-AF65-F5344CB8AC3E}">
        <p14:creationId xmlns:p14="http://schemas.microsoft.com/office/powerpoint/2010/main" val="2378743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Kemampuan untuk belajar berkelanjutan dan berinovasi telah disepakati sebagai salah satu karakter/keterampilan utaman yang nantinya akan membedakan peserta didik yang siap menghadapi kompleksitas dunia kerja abad 21,</a:t>
            </a:r>
            <a:r>
              <a:rPr lang="en-US" baseline="0" smtClean="0"/>
              <a:t> dan yang tidak siap.</a:t>
            </a:r>
          </a:p>
          <a:p>
            <a:r>
              <a:rPr lang="en-US" baseline="0" smtClean="0"/>
              <a:t>Fokus pada pengembangan karakter kreativitas, berpikir kritis, serta kemampuan komunikasi dan kolaborasi adalah esensial untuk mempersiapkan peserta didik dalam menghadapi masa depan.</a:t>
            </a:r>
          </a:p>
          <a:p>
            <a:endParaRPr lang="en-US" baseline="0" smtClean="0"/>
          </a:p>
          <a:p>
            <a:r>
              <a:rPr lang="en-US" b="1" baseline="0" smtClean="0"/>
              <a:t>Kreativitas dan inovasi:</a:t>
            </a:r>
          </a:p>
          <a:p>
            <a:pPr marL="228600" indent="-228600">
              <a:buFont typeface="+mj-lt"/>
              <a:buAutoNum type="arabicPeriod"/>
            </a:pPr>
            <a:r>
              <a:rPr lang="en-US" baseline="0" smtClean="0"/>
              <a:t>Mendemonstrasikan originalitas dalam penemuan/inovasi yang berguna bagi masyarakat.</a:t>
            </a:r>
          </a:p>
          <a:p>
            <a:pPr marL="228600" indent="-228600">
              <a:buFont typeface="+mj-lt"/>
              <a:buAutoNum type="arabicPeriod"/>
            </a:pPr>
            <a:r>
              <a:rPr lang="en-US" baseline="0" smtClean="0"/>
              <a:t>Mengembangkan, mengimplementasikan dan mengkomunikasikan ide-ide baru kepada orang lain.</a:t>
            </a:r>
          </a:p>
          <a:p>
            <a:pPr marL="228600" indent="-228600">
              <a:buFont typeface="+mj-lt"/>
              <a:buAutoNum type="arabicPeriod"/>
            </a:pPr>
            <a:r>
              <a:rPr lang="en-US" baseline="0" smtClean="0"/>
              <a:t>Terbuka dan responsif pada perspektif dari orang lain.</a:t>
            </a:r>
          </a:p>
          <a:p>
            <a:pPr marL="228600" indent="-228600">
              <a:buFont typeface="+mj-lt"/>
              <a:buAutoNum type="arabicPeriod"/>
            </a:pPr>
            <a:r>
              <a:rPr lang="en-US" baseline="0" smtClean="0"/>
              <a:t>Mampu beraksi dan bereaksi terhadap ide kreatif yang ada sehingga menghasilkan kontribusi yang positif terhadap inovasi-inovasi di sekitarnya.</a:t>
            </a:r>
          </a:p>
          <a:p>
            <a:pPr marL="228600" indent="-228600">
              <a:buFont typeface="+mj-lt"/>
              <a:buAutoNum type="arabicPeriod"/>
            </a:pPr>
            <a:endParaRPr lang="en-US" baseline="0" smtClean="0"/>
          </a:p>
        </p:txBody>
      </p:sp>
      <p:sp>
        <p:nvSpPr>
          <p:cNvPr id="4" name="Slide Number Placeholder 3"/>
          <p:cNvSpPr>
            <a:spLocks noGrp="1"/>
          </p:cNvSpPr>
          <p:nvPr>
            <p:ph type="sldNum" sz="quarter" idx="10"/>
          </p:nvPr>
        </p:nvSpPr>
        <p:spPr/>
        <p:txBody>
          <a:bodyPr/>
          <a:lstStyle/>
          <a:p>
            <a:fld id="{AB79FD5E-255D-49D3-ACBC-3545A6D20A86}" type="slidenum">
              <a:rPr lang="en-US" smtClean="0"/>
              <a:t>14</a:t>
            </a:fld>
            <a:endParaRPr lang="en-US"/>
          </a:p>
        </p:txBody>
      </p:sp>
    </p:spTree>
    <p:extLst>
      <p:ext uri="{BB962C8B-B14F-4D97-AF65-F5344CB8AC3E}">
        <p14:creationId xmlns:p14="http://schemas.microsoft.com/office/powerpoint/2010/main" val="2378743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smtClean="0">
                <a:solidFill>
                  <a:schemeClr val="bg1"/>
                </a:solidFill>
                <a:latin typeface="Century Gothic" pitchFamily="34" charset="0"/>
              </a:rPr>
              <a:t>Berpikir kritis &amp; mampu memecahkan masalah:</a:t>
            </a:r>
          </a:p>
          <a:p>
            <a:pPr marL="228600" indent="-228600">
              <a:buFont typeface="+mj-lt"/>
              <a:buAutoNum type="arabicPeriod"/>
            </a:pPr>
            <a:r>
              <a:rPr lang="en-US" smtClean="0"/>
              <a:t>Menyampaikan</a:t>
            </a:r>
            <a:r>
              <a:rPr lang="en-US" baseline="0" smtClean="0"/>
              <a:t> pendapat dan menerima pendapat pihak lain.</a:t>
            </a:r>
          </a:p>
          <a:p>
            <a:pPr marL="228600" indent="-228600">
              <a:buFont typeface="+mj-lt"/>
              <a:buAutoNum type="arabicPeriod"/>
            </a:pPr>
            <a:r>
              <a:rPr lang="en-US" baseline="0" smtClean="0"/>
              <a:t>Membuat pilihan-pilihan dan keputusan-keputusan yang kompleks.</a:t>
            </a:r>
          </a:p>
          <a:p>
            <a:pPr marL="228600" indent="-228600">
              <a:buFont typeface="+mj-lt"/>
              <a:buAutoNum type="arabicPeriod"/>
            </a:pPr>
            <a:r>
              <a:rPr lang="en-US" baseline="0" smtClean="0"/>
              <a:t>Memahami interkoneksi antar sistem, dalam pembelajaran, dunia kerja, kemasyarakatan, dll.</a:t>
            </a:r>
          </a:p>
          <a:p>
            <a:pPr marL="228600" indent="-228600">
              <a:buFont typeface="+mj-lt"/>
              <a:buAutoNum type="arabicPeriod"/>
            </a:pPr>
            <a:r>
              <a:rPr lang="en-US" baseline="0" smtClean="0"/>
              <a:t>Mampu mengidentifikasi hubungan antara berbagai sudut pandang yang berbeda dalam suatu masalah.</a:t>
            </a:r>
          </a:p>
          <a:p>
            <a:pPr marL="228600" indent="-228600">
              <a:buFont typeface="+mj-lt"/>
              <a:buAutoNum type="arabicPeriod"/>
            </a:pPr>
            <a:r>
              <a:rPr lang="en-US" baseline="0" smtClean="0"/>
              <a:t>Dapat mengemukakan pertanyaan kritis dalam mengklarifikasi masalah sehingga dapat diperoleh solusi yang lebih baik.</a:t>
            </a:r>
          </a:p>
          <a:p>
            <a:pPr marL="228600" indent="-228600">
              <a:buFont typeface="+mj-lt"/>
              <a:buAutoNum type="arabicPeriod"/>
            </a:pPr>
            <a:r>
              <a:rPr lang="en-US" baseline="0" smtClean="0"/>
              <a:t>Menganalisa dan mensintesa informasi untuk memecahkan suatu masalah/menjawab pertanyaan.</a:t>
            </a:r>
            <a:endParaRPr lang="en-US"/>
          </a:p>
        </p:txBody>
      </p:sp>
      <p:sp>
        <p:nvSpPr>
          <p:cNvPr id="4" name="Slide Number Placeholder 3"/>
          <p:cNvSpPr>
            <a:spLocks noGrp="1"/>
          </p:cNvSpPr>
          <p:nvPr>
            <p:ph type="sldNum" sz="quarter" idx="10"/>
          </p:nvPr>
        </p:nvSpPr>
        <p:spPr/>
        <p:txBody>
          <a:bodyPr/>
          <a:lstStyle/>
          <a:p>
            <a:fld id="{AB79FD5E-255D-49D3-ACBC-3545A6D20A86}" type="slidenum">
              <a:rPr lang="en-US" smtClean="0"/>
              <a:t>15</a:t>
            </a:fld>
            <a:endParaRPr lang="en-US"/>
          </a:p>
        </p:txBody>
      </p:sp>
    </p:spTree>
    <p:extLst>
      <p:ext uri="{BB962C8B-B14F-4D97-AF65-F5344CB8AC3E}">
        <p14:creationId xmlns:p14="http://schemas.microsoft.com/office/powerpoint/2010/main" val="2378743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baseline="0" smtClean="0"/>
              <a:t>Komunikasi dan kolaborasi</a:t>
            </a:r>
          </a:p>
          <a:p>
            <a:pPr marL="228600" indent="-228600">
              <a:buFont typeface="+mj-lt"/>
              <a:buAutoNum type="arabicPeriod"/>
            </a:pPr>
            <a:r>
              <a:rPr lang="en-US" baseline="0" smtClean="0"/>
              <a:t>Mengartikulasikan pemikiran dan ide secara jelas dan efektif melalui lisan dan tulisan.</a:t>
            </a:r>
          </a:p>
          <a:p>
            <a:pPr marL="228600" indent="-228600">
              <a:buFont typeface="+mj-lt"/>
              <a:buAutoNum type="arabicPeriod"/>
            </a:pPr>
            <a:r>
              <a:rPr lang="en-US" baseline="0" smtClean="0"/>
              <a:t>Mendemonstrasikan kemampuan untuk bekerja secara efektif dengan tim/anggota tim yang beragam.</a:t>
            </a:r>
          </a:p>
          <a:p>
            <a:pPr marL="228600" indent="-228600">
              <a:buFont typeface="+mj-lt"/>
              <a:buAutoNum type="arabicPeriod"/>
            </a:pPr>
            <a:r>
              <a:rPr lang="en-US" baseline="0" smtClean="0"/>
              <a:t>Fleksibel dan selalu bersedia membantu tim dalam mencapai tujuan bersama.</a:t>
            </a:r>
          </a:p>
          <a:p>
            <a:pPr marL="228600" indent="-228600">
              <a:buFont typeface="+mj-lt"/>
              <a:buAutoNum type="arabicPeriod"/>
            </a:pPr>
            <a:r>
              <a:rPr lang="en-US" baseline="0" smtClean="0"/>
              <a:t>Berbagi tanggungjawab dalam pekerjaan kolaboratif, tidak egois.</a:t>
            </a:r>
          </a:p>
          <a:p>
            <a:pPr marL="228600" indent="-228600">
              <a:buFont typeface="+mj-lt"/>
              <a:buAutoNum type="arabicPeriod"/>
            </a:pPr>
            <a:endParaRPr lang="en-US" baseline="0" smtClean="0"/>
          </a:p>
          <a:p>
            <a:pPr marL="0" indent="0">
              <a:buFont typeface="+mj-lt"/>
              <a:buNone/>
            </a:pPr>
            <a:endParaRPr lang="en-US" baseline="0" smtClean="0"/>
          </a:p>
          <a:p>
            <a:pPr marL="228600" indent="-228600">
              <a:buFont typeface="+mj-lt"/>
              <a:buAutoNum type="arabicPeriod"/>
            </a:pPr>
            <a:endParaRPr lang="en-US"/>
          </a:p>
        </p:txBody>
      </p:sp>
      <p:sp>
        <p:nvSpPr>
          <p:cNvPr id="4" name="Slide Number Placeholder 3"/>
          <p:cNvSpPr>
            <a:spLocks noGrp="1"/>
          </p:cNvSpPr>
          <p:nvPr>
            <p:ph type="sldNum" sz="quarter" idx="10"/>
          </p:nvPr>
        </p:nvSpPr>
        <p:spPr/>
        <p:txBody>
          <a:bodyPr/>
          <a:lstStyle/>
          <a:p>
            <a:fld id="{AB79FD5E-255D-49D3-ACBC-3545A6D20A86}" type="slidenum">
              <a:rPr lang="en-US" smtClean="0"/>
              <a:t>16</a:t>
            </a:fld>
            <a:endParaRPr lang="en-US"/>
          </a:p>
        </p:txBody>
      </p:sp>
    </p:spTree>
    <p:extLst>
      <p:ext uri="{BB962C8B-B14F-4D97-AF65-F5344CB8AC3E}">
        <p14:creationId xmlns:p14="http://schemas.microsoft.com/office/powerpoint/2010/main" val="2378743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mtClean="0"/>
              <a:t>Masyarakat abad 21 hidup dalam lingkungan yang telah terintegrasi dengan teknologi. Hal ini ditandai dengan</a:t>
            </a:r>
            <a:r>
              <a:rPr lang="en-US" baseline="0" smtClean="0"/>
              <a:t> berlimpahnya akses informasi yang didistribusikan oleh teknologi, dan perkembangan teknologi yang sangat pesat menggantikan berbagai cara konvensional menjadi sistem berteknologi tinggi dan serba otomatis, di mana untuk dapat hidup di dalamnya masyarakat perlu memiliki kemampuan untuk berkolaborasi dan berkontribusi melalui teknologi, dengan kata lain masyarakat harus melek teknologi.</a:t>
            </a:r>
          </a:p>
          <a:p>
            <a:pPr marL="0" indent="0">
              <a:buFont typeface="+mj-lt"/>
              <a:buNone/>
            </a:pPr>
            <a:r>
              <a:rPr lang="en-US" baseline="0" smtClean="0"/>
              <a:t>Untuk bisa menjadi warga yang efektif berguna dalam masyarakat, kita harus mampu berpikir fungsional dan berpikir kritis dalam hubungannya dengan teknologi informasi dan multimedia.</a:t>
            </a:r>
          </a:p>
          <a:p>
            <a:pPr marL="0" indent="0">
              <a:buFont typeface="+mj-lt"/>
              <a:buNone/>
            </a:pPr>
            <a:r>
              <a:rPr lang="en-US" baseline="0" smtClean="0"/>
              <a:t>Terdapat 3 sub keterampilan utama dalam aspek ini yaitu:</a:t>
            </a:r>
          </a:p>
          <a:p>
            <a:pPr marL="228600" indent="-228600">
              <a:buFont typeface="+mj-lt"/>
              <a:buAutoNum type="arabicPeriod"/>
            </a:pPr>
            <a:r>
              <a:rPr lang="en-US" baseline="0" smtClean="0"/>
              <a:t>Literasi informasi</a:t>
            </a:r>
          </a:p>
          <a:p>
            <a:pPr marL="228600" indent="-228600">
              <a:buFont typeface="+mj-lt"/>
              <a:buAutoNum type="arabicPeriod"/>
            </a:pPr>
            <a:r>
              <a:rPr lang="en-US" baseline="0" smtClean="0"/>
              <a:t>Literasi media</a:t>
            </a:r>
          </a:p>
          <a:p>
            <a:pPr marL="228600" indent="-228600">
              <a:buFont typeface="+mj-lt"/>
              <a:buAutoNum type="arabicPeriod"/>
            </a:pPr>
            <a:r>
              <a:rPr lang="en-US" baseline="0" smtClean="0"/>
              <a:t>Literasi TIK</a:t>
            </a:r>
          </a:p>
          <a:p>
            <a:pPr marL="0" indent="0">
              <a:buFont typeface="+mj-lt"/>
              <a:buNone/>
            </a:pPr>
            <a:endParaRPr lang="en-US" smtClean="0"/>
          </a:p>
          <a:p>
            <a:pPr marL="0" indent="0">
              <a:buFont typeface="+mj-lt"/>
              <a:buNone/>
            </a:pPr>
            <a:r>
              <a:rPr lang="en-US" b="1" smtClean="0"/>
              <a:t>Literasi</a:t>
            </a:r>
            <a:r>
              <a:rPr lang="en-US" b="1" baseline="0" smtClean="0"/>
              <a:t> Informasi:</a:t>
            </a:r>
          </a:p>
          <a:p>
            <a:pPr marL="228600" indent="-228600">
              <a:buFont typeface="+mj-lt"/>
              <a:buAutoNum type="arabicPeriod"/>
            </a:pPr>
            <a:r>
              <a:rPr lang="en-US" smtClean="0"/>
              <a:t>Mengakses informasi secara efektif dan efisien,</a:t>
            </a:r>
            <a:r>
              <a:rPr lang="en-US" baseline="0" smtClean="0"/>
              <a:t> mengevaluasi informasi secara kritis, dan menggunakan informasi secara akurat.</a:t>
            </a:r>
          </a:p>
          <a:p>
            <a:pPr marL="228600" indent="-228600">
              <a:buFont typeface="+mj-lt"/>
              <a:buAutoNum type="arabicPeriod"/>
            </a:pPr>
            <a:r>
              <a:rPr lang="en-US" baseline="0" smtClean="0"/>
              <a:t>Memiliki pemahaman yang baik mengenai aspek legal dan etika penggunaan informasi.</a:t>
            </a:r>
          </a:p>
          <a:p>
            <a:pPr marL="0" indent="0">
              <a:buFont typeface="+mj-lt"/>
              <a:buNone/>
            </a:pPr>
            <a:endParaRPr lang="en-US" baseline="0" smtClean="0"/>
          </a:p>
        </p:txBody>
      </p:sp>
      <p:sp>
        <p:nvSpPr>
          <p:cNvPr id="4" name="Slide Number Placeholder 3"/>
          <p:cNvSpPr>
            <a:spLocks noGrp="1"/>
          </p:cNvSpPr>
          <p:nvPr>
            <p:ph type="sldNum" sz="quarter" idx="10"/>
          </p:nvPr>
        </p:nvSpPr>
        <p:spPr/>
        <p:txBody>
          <a:bodyPr/>
          <a:lstStyle/>
          <a:p>
            <a:fld id="{AB79FD5E-255D-49D3-ACBC-3545A6D20A86}" type="slidenum">
              <a:rPr lang="en-US" smtClean="0"/>
              <a:t>17</a:t>
            </a:fld>
            <a:endParaRPr lang="en-US"/>
          </a:p>
        </p:txBody>
      </p:sp>
    </p:spTree>
    <p:extLst>
      <p:ext uri="{BB962C8B-B14F-4D97-AF65-F5344CB8AC3E}">
        <p14:creationId xmlns:p14="http://schemas.microsoft.com/office/powerpoint/2010/main" val="2378743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baseline="0" smtClean="0"/>
              <a:t>Literasi Media</a:t>
            </a:r>
          </a:p>
          <a:p>
            <a:pPr marL="228600" indent="-228600">
              <a:buFont typeface="+mj-lt"/>
              <a:buAutoNum type="arabicPeriod"/>
            </a:pPr>
            <a:r>
              <a:rPr lang="en-US" smtClean="0"/>
              <a:t>Memahami bagaimana pesan-pesan media dibuat/dirangkai, untuk tujuan</a:t>
            </a:r>
            <a:r>
              <a:rPr lang="en-US" baseline="0" smtClean="0"/>
              <a:t> apa dan menggunakan alat apa, serta bagaimana karekteristik pesan tersebut.</a:t>
            </a:r>
          </a:p>
          <a:p>
            <a:pPr marL="228600" indent="-228600">
              <a:buFont typeface="+mj-lt"/>
              <a:buAutoNum type="arabicPeriod"/>
            </a:pPr>
            <a:r>
              <a:rPr lang="en-US" baseline="0" smtClean="0"/>
              <a:t>Memahami bagaimana seseorang menginterpretasikan pesan secara berbeda, dan mengetahui bagaimana pesan bernilai secara berbeda bagi setiap individu.</a:t>
            </a:r>
          </a:p>
          <a:p>
            <a:pPr marL="228600" indent="-228600">
              <a:buFont typeface="+mj-lt"/>
              <a:buAutoNum type="arabicPeriod"/>
            </a:pPr>
            <a:r>
              <a:rPr lang="en-US" baseline="0" smtClean="0"/>
              <a:t>Memiliki pemahaman yang baik mengenai aspek legal dan etika penggunaan pesan-pesan multimedia.</a:t>
            </a:r>
            <a:endParaRPr lang="en-US"/>
          </a:p>
        </p:txBody>
      </p:sp>
      <p:sp>
        <p:nvSpPr>
          <p:cNvPr id="4" name="Slide Number Placeholder 3"/>
          <p:cNvSpPr>
            <a:spLocks noGrp="1"/>
          </p:cNvSpPr>
          <p:nvPr>
            <p:ph type="sldNum" sz="quarter" idx="10"/>
          </p:nvPr>
        </p:nvSpPr>
        <p:spPr/>
        <p:txBody>
          <a:bodyPr/>
          <a:lstStyle/>
          <a:p>
            <a:fld id="{AB79FD5E-255D-49D3-ACBC-3545A6D20A86}" type="slidenum">
              <a:rPr lang="en-US" smtClean="0"/>
              <a:t>18</a:t>
            </a:fld>
            <a:endParaRPr lang="en-US"/>
          </a:p>
        </p:txBody>
      </p:sp>
    </p:spTree>
    <p:extLst>
      <p:ext uri="{BB962C8B-B14F-4D97-AF65-F5344CB8AC3E}">
        <p14:creationId xmlns:p14="http://schemas.microsoft.com/office/powerpoint/2010/main" val="2378743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baseline="0" smtClean="0"/>
              <a:t>Literasi TIK</a:t>
            </a:r>
          </a:p>
          <a:p>
            <a:pPr marL="228600" indent="-228600">
              <a:buFont typeface="+mj-lt"/>
              <a:buAutoNum type="arabicPeriod"/>
            </a:pPr>
            <a:r>
              <a:rPr lang="en-US" smtClean="0"/>
              <a:t>Menggunakan teknologi digital untuk</a:t>
            </a:r>
            <a:r>
              <a:rPr lang="en-US" baseline="0" smtClean="0"/>
              <a:t> mengakses, mengumpulkan, mengolah, mengevaluasi dan membuat informasi yang akurat dan berdayaguna.</a:t>
            </a:r>
          </a:p>
          <a:p>
            <a:pPr marL="228600" indent="-228600">
              <a:buFont typeface="+mj-lt"/>
              <a:buAutoNum type="arabicPeriod"/>
            </a:pPr>
            <a:r>
              <a:rPr lang="en-US" baseline="0" smtClean="0"/>
              <a:t>Menggunakan teknologi sebagai perangkat untuk meneliti, mengelola, mengevaluasi dan mengkomunikasi informasi.</a:t>
            </a:r>
          </a:p>
          <a:p>
            <a:pPr marL="228600" indent="-228600">
              <a:buFont typeface="+mj-lt"/>
              <a:buAutoNum type="arabicPeriod"/>
            </a:pPr>
            <a:r>
              <a:rPr lang="en-US" baseline="0" smtClean="0"/>
              <a:t>Memiliki pemahaman yang baik mengenai aspek legal dan etika penggunaan informasi yang merupakan produk teknologi digital.</a:t>
            </a:r>
            <a:endParaRPr lang="en-US"/>
          </a:p>
        </p:txBody>
      </p:sp>
      <p:sp>
        <p:nvSpPr>
          <p:cNvPr id="4" name="Slide Number Placeholder 3"/>
          <p:cNvSpPr>
            <a:spLocks noGrp="1"/>
          </p:cNvSpPr>
          <p:nvPr>
            <p:ph type="sldNum" sz="quarter" idx="10"/>
          </p:nvPr>
        </p:nvSpPr>
        <p:spPr/>
        <p:txBody>
          <a:bodyPr/>
          <a:lstStyle/>
          <a:p>
            <a:fld id="{AB79FD5E-255D-49D3-ACBC-3545A6D20A86}" type="slidenum">
              <a:rPr lang="en-US" smtClean="0"/>
              <a:t>19</a:t>
            </a:fld>
            <a:endParaRPr lang="en-US"/>
          </a:p>
        </p:txBody>
      </p:sp>
    </p:spTree>
    <p:extLst>
      <p:ext uri="{BB962C8B-B14F-4D97-AF65-F5344CB8AC3E}">
        <p14:creationId xmlns:p14="http://schemas.microsoft.com/office/powerpoint/2010/main" val="2378743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mtClean="0"/>
              <a:t>Saat ini, lingkungan masyarakat dan dunia kerja membutuhkan lebih dari sekedar kemampuan berpikir dan penguasaan pengetahuan</a:t>
            </a:r>
            <a:r>
              <a:rPr lang="en-US" baseline="0" smtClean="0"/>
              <a:t> kerja yang standar.</a:t>
            </a:r>
          </a:p>
          <a:p>
            <a:pPr marL="0" indent="0">
              <a:buFont typeface="+mj-lt"/>
              <a:buNone/>
            </a:pPr>
            <a:r>
              <a:rPr lang="en-US" baseline="0" smtClean="0"/>
              <a:t>Kemahiran dalam bernavigasi di tengah kehidupan masyarakat dan dunia kerja yang kompleks dalam persaingan global era informasi ini, mengharuskan peserta didik untuk lebih berdedikasi dalam mengembangkan keterampilan bertahan hidup mereka, terutama dalam dunia kerja yang kelak akan mereka terjuni.</a:t>
            </a:r>
          </a:p>
          <a:p>
            <a:pPr marL="0" indent="0">
              <a:buFont typeface="+mj-lt"/>
              <a:buNone/>
            </a:pPr>
            <a:endParaRPr lang="en-US" baseline="0" smtClean="0"/>
          </a:p>
          <a:p>
            <a:pPr marL="0" indent="0">
              <a:buFont typeface="+mj-lt"/>
              <a:buNone/>
            </a:pPr>
            <a:r>
              <a:rPr lang="en-US" baseline="0" smtClean="0"/>
              <a:t>Ada 5 sub keterampilan penting yang perlu ditekankan, yaitu:</a:t>
            </a:r>
          </a:p>
          <a:p>
            <a:pPr marL="228600" indent="-228600">
              <a:buFont typeface="+mj-lt"/>
              <a:buAutoNum type="arabicPeriod"/>
            </a:pPr>
            <a:r>
              <a:rPr lang="en-US" baseline="0" smtClean="0"/>
              <a:t>Fleksibilitas dan adaptabilitas.</a:t>
            </a:r>
          </a:p>
          <a:p>
            <a:pPr marL="228600" indent="-228600">
              <a:buFont typeface="+mj-lt"/>
              <a:buAutoNum type="arabicPeriod"/>
            </a:pPr>
            <a:r>
              <a:rPr lang="en-US" baseline="0" smtClean="0"/>
              <a:t>Inisiatif dan pengendalian diri.</a:t>
            </a:r>
          </a:p>
          <a:p>
            <a:pPr marL="228600" indent="-228600">
              <a:buFont typeface="+mj-lt"/>
              <a:buAutoNum type="arabicPeriod"/>
            </a:pPr>
            <a:r>
              <a:rPr lang="en-US" baseline="0" smtClean="0"/>
              <a:t>Keterampilan sosial antar-budaya.</a:t>
            </a:r>
          </a:p>
          <a:p>
            <a:pPr marL="228600" indent="-228600">
              <a:buFont typeface="+mj-lt"/>
              <a:buAutoNum type="arabicPeriod"/>
            </a:pPr>
            <a:r>
              <a:rPr lang="en-US" baseline="0" smtClean="0"/>
              <a:t>Produktivitas dan akuntabilitas.</a:t>
            </a:r>
          </a:p>
          <a:p>
            <a:pPr marL="228600" indent="-228600">
              <a:buFont typeface="+mj-lt"/>
              <a:buAutoNum type="arabicPeriod"/>
            </a:pPr>
            <a:r>
              <a:rPr lang="en-US" baseline="0" smtClean="0"/>
              <a:t>Kepemimpinan dan tanggungjawab.</a:t>
            </a:r>
          </a:p>
          <a:p>
            <a:pPr marL="0" indent="0">
              <a:buFont typeface="+mj-lt"/>
              <a:buNone/>
            </a:pPr>
            <a:endParaRPr lang="en-US" baseline="0" smtClean="0"/>
          </a:p>
          <a:p>
            <a:pPr marL="0" indent="0">
              <a:buFont typeface="+mj-lt"/>
              <a:buNone/>
            </a:pPr>
            <a:r>
              <a:rPr lang="en-US" b="1" baseline="0" smtClean="0"/>
              <a:t>Fleksibilitas dan adaptabilitas</a:t>
            </a:r>
            <a:r>
              <a:rPr lang="en-US" baseline="0" smtClean="0"/>
              <a:t>:</a:t>
            </a:r>
          </a:p>
          <a:p>
            <a:pPr marL="228600" indent="-228600">
              <a:buFont typeface="+mj-lt"/>
              <a:buAutoNum type="arabicPeriod"/>
            </a:pPr>
            <a:r>
              <a:rPr lang="en-US" baseline="0" smtClean="0"/>
              <a:t>Mampu beradaptasi pada berbagai peran dan tanggungjawab.</a:t>
            </a:r>
          </a:p>
          <a:p>
            <a:pPr marL="228600" indent="-228600">
              <a:buFont typeface="+mj-lt"/>
              <a:buAutoNum type="arabicPeriod"/>
            </a:pPr>
            <a:r>
              <a:rPr lang="en-US" baseline="0" smtClean="0"/>
              <a:t>Bekerja secara efektif dalam iklim yang penuh ambigu dan intensnya perubahan prioritas.</a:t>
            </a:r>
          </a:p>
        </p:txBody>
      </p:sp>
      <p:sp>
        <p:nvSpPr>
          <p:cNvPr id="4" name="Slide Number Placeholder 3"/>
          <p:cNvSpPr>
            <a:spLocks noGrp="1"/>
          </p:cNvSpPr>
          <p:nvPr>
            <p:ph type="sldNum" sz="quarter" idx="10"/>
          </p:nvPr>
        </p:nvSpPr>
        <p:spPr/>
        <p:txBody>
          <a:bodyPr/>
          <a:lstStyle/>
          <a:p>
            <a:fld id="{AB79FD5E-255D-49D3-ACBC-3545A6D20A86}" type="slidenum">
              <a:rPr lang="en-US" smtClean="0"/>
              <a:t>20</a:t>
            </a:fld>
            <a:endParaRPr lang="en-US"/>
          </a:p>
        </p:txBody>
      </p:sp>
    </p:spTree>
    <p:extLst>
      <p:ext uri="{BB962C8B-B14F-4D97-AF65-F5344CB8AC3E}">
        <p14:creationId xmlns:p14="http://schemas.microsoft.com/office/powerpoint/2010/main" val="2378743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Ada </a:t>
            </a:r>
            <a:r>
              <a:rPr lang="en-US" sz="1200" b="0" i="0" kern="1200" dirty="0" err="1" smtClean="0">
                <a:solidFill>
                  <a:schemeClr val="tx1"/>
                </a:solidFill>
                <a:effectLst/>
                <a:latin typeface="+mn-lt"/>
                <a:ea typeface="+mn-ea"/>
                <a:cs typeface="+mn-cs"/>
              </a:rPr>
              <a:t>empat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pokok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kebijakan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baru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Kemendikbud</a:t>
            </a:r>
            <a:r>
              <a:rPr lang="en-US" sz="1200" b="0" i="0" kern="1200" dirty="0" smtClean="0">
                <a:solidFill>
                  <a:schemeClr val="tx1"/>
                </a:solidFill>
                <a:effectLst/>
                <a:latin typeface="+mn-lt"/>
                <a:ea typeface="+mn-ea"/>
                <a:cs typeface="+mn-cs"/>
              </a:rPr>
              <a:t> RI, </a:t>
            </a:r>
            <a:r>
              <a:rPr lang="en-US" sz="1200" b="0" i="0" kern="1200" dirty="0" err="1" smtClean="0">
                <a:solidFill>
                  <a:schemeClr val="tx1"/>
                </a:solidFill>
                <a:effectLst/>
                <a:latin typeface="+mn-lt"/>
                <a:ea typeface="+mn-ea"/>
                <a:cs typeface="+mn-cs"/>
              </a:rPr>
              <a:t>yaitu</a:t>
            </a:r>
            <a:r>
              <a:rPr lang="en-US" sz="1200" b="0" i="0" kern="1200" dirty="0" smtClean="0">
                <a:solidFill>
                  <a:schemeClr val="tx1"/>
                </a:solidFill>
                <a:effectLst/>
                <a:latin typeface="+mn-lt"/>
                <a:ea typeface="+mn-ea"/>
                <a:cs typeface="+mn-cs"/>
              </a:rPr>
              <a:t>:</a:t>
            </a:r>
          </a:p>
          <a:p>
            <a:r>
              <a:rPr lang="en-US" sz="1200" b="0" i="0" u="none" strike="noStrike" kern="1200" dirty="0" err="1" smtClean="0">
                <a:solidFill>
                  <a:schemeClr val="tx1"/>
                </a:solidFill>
                <a:effectLst/>
                <a:latin typeface="+mn-lt"/>
                <a:ea typeface="+mn-ea"/>
                <a:cs typeface="+mn-cs"/>
                <a:hlinkClick r:id="rId3" tooltip="Ujian Nasional"/>
              </a:rPr>
              <a:t>Ujian</a:t>
            </a:r>
            <a:r>
              <a:rPr lang="en-US" sz="1200" b="0" i="0" u="none" strike="noStrike" kern="1200" dirty="0" smtClean="0">
                <a:solidFill>
                  <a:schemeClr val="tx1"/>
                </a:solidFill>
                <a:effectLst/>
                <a:latin typeface="+mn-lt"/>
                <a:ea typeface="+mn-ea"/>
                <a:cs typeface="+mn-cs"/>
                <a:hlinkClick r:id="rId3" tooltip="Ujian Nasional"/>
              </a:rPr>
              <a:t> </a:t>
            </a:r>
            <a:r>
              <a:rPr lang="en-US" sz="1200" b="0" i="0" u="none" strike="noStrike" kern="1200" dirty="0" err="1" smtClean="0">
                <a:solidFill>
                  <a:schemeClr val="tx1"/>
                </a:solidFill>
                <a:effectLst/>
                <a:latin typeface="+mn-lt"/>
                <a:ea typeface="+mn-ea"/>
                <a:cs typeface="+mn-cs"/>
                <a:hlinkClick r:id="rId3" tooltip="Ujian Nasional"/>
              </a:rPr>
              <a:t>Nasional</a:t>
            </a:r>
            <a:r>
              <a:rPr lang="en-US" sz="1200" b="0" i="0" kern="1200" dirty="0" smtClean="0">
                <a:solidFill>
                  <a:schemeClr val="tx1"/>
                </a:solidFill>
                <a:effectLst/>
                <a:latin typeface="+mn-lt"/>
                <a:ea typeface="+mn-ea"/>
                <a:cs typeface="+mn-cs"/>
              </a:rPr>
              <a:t> (UN) </a:t>
            </a:r>
            <a:r>
              <a:rPr lang="en-US" sz="1200" b="0" i="0" kern="1200" dirty="0" err="1" smtClean="0">
                <a:solidFill>
                  <a:schemeClr val="tx1"/>
                </a:solidFill>
                <a:effectLst/>
                <a:latin typeface="+mn-lt"/>
                <a:ea typeface="+mn-ea"/>
                <a:cs typeface="+mn-cs"/>
              </a:rPr>
              <a:t>akan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digantikan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oleh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Asesmen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Kompetensi</a:t>
            </a:r>
            <a:r>
              <a:rPr lang="en-US" sz="1200" b="0" i="0" kern="1200" dirty="0" smtClean="0">
                <a:solidFill>
                  <a:schemeClr val="tx1"/>
                </a:solidFill>
                <a:effectLst/>
                <a:latin typeface="+mn-lt"/>
                <a:ea typeface="+mn-ea"/>
                <a:cs typeface="+mn-cs"/>
              </a:rPr>
              <a:t> Minimum </a:t>
            </a:r>
            <a:r>
              <a:rPr lang="en-US" sz="1200" b="0" i="0" kern="1200" dirty="0" err="1" smtClean="0">
                <a:solidFill>
                  <a:schemeClr val="tx1"/>
                </a:solidFill>
                <a:effectLst/>
                <a:latin typeface="+mn-lt"/>
                <a:ea typeface="+mn-ea"/>
                <a:cs typeface="+mn-cs"/>
              </a:rPr>
              <a:t>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Survei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Karakter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Asesmen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menekankan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kemampuan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penalaran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literasi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numerik</a:t>
            </a:r>
            <a:r>
              <a:rPr lang="en-US" sz="1200" b="0" i="0" kern="1200" dirty="0" smtClean="0">
                <a:solidFill>
                  <a:schemeClr val="tx1"/>
                </a:solidFill>
                <a:effectLst/>
                <a:latin typeface="+mn-lt"/>
                <a:ea typeface="+mn-ea"/>
                <a:cs typeface="+mn-cs"/>
              </a:rPr>
              <a:t> yang </a:t>
            </a:r>
            <a:r>
              <a:rPr lang="en-US" sz="1200" b="0" i="0" kern="1200" dirty="0" err="1" smtClean="0">
                <a:solidFill>
                  <a:schemeClr val="tx1"/>
                </a:solidFill>
                <a:effectLst/>
                <a:latin typeface="+mn-lt"/>
                <a:ea typeface="+mn-ea"/>
                <a:cs typeface="+mn-cs"/>
              </a:rPr>
              <a:t>didasarkan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pada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praktik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terbaik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tes</a:t>
            </a:r>
            <a:r>
              <a:rPr lang="en-US" sz="1200" b="0" i="0" kern="1200" dirty="0" smtClean="0">
                <a:solidFill>
                  <a:schemeClr val="tx1"/>
                </a:solidFill>
                <a:effectLst/>
                <a:latin typeface="+mn-lt"/>
                <a:ea typeface="+mn-ea"/>
                <a:cs typeface="+mn-cs"/>
              </a:rPr>
              <a:t> PISA. </a:t>
            </a:r>
            <a:r>
              <a:rPr lang="en-US" sz="1200" b="0" i="0" kern="1200" dirty="0" err="1" smtClean="0">
                <a:solidFill>
                  <a:schemeClr val="tx1"/>
                </a:solidFill>
                <a:effectLst/>
                <a:latin typeface="+mn-lt"/>
                <a:ea typeface="+mn-ea"/>
                <a:cs typeface="+mn-cs"/>
              </a:rPr>
              <a:t>Berbeda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dengan</a:t>
            </a:r>
            <a:r>
              <a:rPr lang="en-US" sz="1200" b="0" i="0" kern="1200" dirty="0" smtClean="0">
                <a:solidFill>
                  <a:schemeClr val="tx1"/>
                </a:solidFill>
                <a:effectLst/>
                <a:latin typeface="+mn-lt"/>
                <a:ea typeface="+mn-ea"/>
                <a:cs typeface="+mn-cs"/>
              </a:rPr>
              <a:t> UN yang </a:t>
            </a:r>
            <a:r>
              <a:rPr lang="en-US" sz="1200" b="0" i="0" kern="1200" dirty="0" err="1" smtClean="0">
                <a:solidFill>
                  <a:schemeClr val="tx1"/>
                </a:solidFill>
                <a:effectLst/>
                <a:latin typeface="+mn-lt"/>
                <a:ea typeface="+mn-ea"/>
                <a:cs typeface="+mn-cs"/>
              </a:rPr>
              <a:t>dilaksanakan</a:t>
            </a:r>
            <a:r>
              <a:rPr lang="en-US" sz="1200" b="0" i="0" kern="1200" dirty="0" smtClean="0">
                <a:solidFill>
                  <a:schemeClr val="tx1"/>
                </a:solidFill>
                <a:effectLst/>
                <a:latin typeface="+mn-lt"/>
                <a:ea typeface="+mn-ea"/>
                <a:cs typeface="+mn-cs"/>
              </a:rPr>
              <a:t> di </a:t>
            </a:r>
            <a:r>
              <a:rPr lang="en-US" sz="1200" b="0" i="0" kern="1200" dirty="0" err="1" smtClean="0">
                <a:solidFill>
                  <a:schemeClr val="tx1"/>
                </a:solidFill>
                <a:effectLst/>
                <a:latin typeface="+mn-lt"/>
                <a:ea typeface="+mn-ea"/>
                <a:cs typeface="+mn-cs"/>
              </a:rPr>
              <a:t>akhir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jenjang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pendidikan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asesmen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dilaksanakan</a:t>
            </a:r>
            <a:r>
              <a:rPr lang="en-US" sz="1200" b="0" i="0" kern="1200" dirty="0" smtClean="0">
                <a:solidFill>
                  <a:schemeClr val="tx1"/>
                </a:solidFill>
                <a:effectLst/>
                <a:latin typeface="+mn-lt"/>
                <a:ea typeface="+mn-ea"/>
                <a:cs typeface="+mn-cs"/>
              </a:rPr>
              <a:t> di </a:t>
            </a:r>
            <a:r>
              <a:rPr lang="en-US" sz="1200" b="0" i="0" kern="1200" dirty="0" err="1" smtClean="0">
                <a:solidFill>
                  <a:schemeClr val="tx1"/>
                </a:solidFill>
                <a:effectLst/>
                <a:latin typeface="+mn-lt"/>
                <a:ea typeface="+mn-ea"/>
                <a:cs typeface="+mn-cs"/>
              </a:rPr>
              <a:t>kelas</a:t>
            </a:r>
            <a:r>
              <a:rPr lang="en-US" sz="1200" b="0" i="0" kern="1200" dirty="0" smtClean="0">
                <a:solidFill>
                  <a:schemeClr val="tx1"/>
                </a:solidFill>
                <a:effectLst/>
                <a:latin typeface="+mn-lt"/>
                <a:ea typeface="+mn-ea"/>
                <a:cs typeface="+mn-cs"/>
              </a:rPr>
              <a:t> 4, 8, </a:t>
            </a:r>
            <a:r>
              <a:rPr lang="en-US" sz="1200" b="0" i="0" kern="1200" dirty="0" err="1" smtClean="0">
                <a:solidFill>
                  <a:schemeClr val="tx1"/>
                </a:solidFill>
                <a:effectLst/>
                <a:latin typeface="+mn-lt"/>
                <a:ea typeface="+mn-ea"/>
                <a:cs typeface="+mn-cs"/>
              </a:rPr>
              <a:t>dan</a:t>
            </a:r>
            <a:r>
              <a:rPr lang="en-US" sz="1200" b="0" i="0" kern="1200" dirty="0" smtClean="0">
                <a:solidFill>
                  <a:schemeClr val="tx1"/>
                </a:solidFill>
                <a:effectLst/>
                <a:latin typeface="+mn-lt"/>
                <a:ea typeface="+mn-ea"/>
                <a:cs typeface="+mn-cs"/>
              </a:rPr>
              <a:t> 11. </a:t>
            </a:r>
            <a:r>
              <a:rPr lang="en-US" sz="1200" b="0" i="0" kern="1200" dirty="0" err="1" smtClean="0">
                <a:solidFill>
                  <a:schemeClr val="tx1"/>
                </a:solidFill>
                <a:effectLst/>
                <a:latin typeface="+mn-lt"/>
                <a:ea typeface="+mn-ea"/>
                <a:cs typeface="+mn-cs"/>
              </a:rPr>
              <a:t>Hasilnya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diharapkan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menjadi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masukan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sekolah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untuk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memperbaiki</a:t>
            </a:r>
            <a:r>
              <a:rPr lang="en-US" sz="1200" b="0" i="0" kern="1200" dirty="0" smtClean="0">
                <a:solidFill>
                  <a:schemeClr val="tx1"/>
                </a:solidFill>
                <a:effectLst/>
                <a:latin typeface="+mn-lt"/>
                <a:ea typeface="+mn-ea"/>
                <a:cs typeface="+mn-cs"/>
              </a:rPr>
              <a:t> proses </a:t>
            </a:r>
            <a:r>
              <a:rPr lang="en-US" sz="1200" b="0" i="0" kern="1200" dirty="0" err="1" smtClean="0">
                <a:solidFill>
                  <a:schemeClr val="tx1"/>
                </a:solidFill>
                <a:effectLst/>
                <a:latin typeface="+mn-lt"/>
                <a:ea typeface="+mn-ea"/>
                <a:cs typeface="+mn-cs"/>
              </a:rPr>
              <a:t>pembelajaran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selanjutnya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sebelum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peserta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didik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menyelesaikan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pendidikannya</a:t>
            </a:r>
            <a:r>
              <a:rPr lang="en-US" sz="1200" b="0" i="0" kern="1200" dirty="0" smtClean="0">
                <a:solidFill>
                  <a:schemeClr val="tx1"/>
                </a:solidFill>
                <a:effectLst/>
                <a:latin typeface="+mn-lt"/>
                <a:ea typeface="+mn-ea"/>
                <a:cs typeface="+mn-cs"/>
              </a:rPr>
              <a:t>.</a:t>
            </a:r>
          </a:p>
          <a:p>
            <a:r>
              <a:rPr lang="en-US" sz="1200" b="0" i="0" kern="1200" dirty="0" err="1" smtClean="0">
                <a:solidFill>
                  <a:schemeClr val="tx1"/>
                </a:solidFill>
                <a:effectLst/>
                <a:latin typeface="+mn-lt"/>
                <a:ea typeface="+mn-ea"/>
                <a:cs typeface="+mn-cs"/>
              </a:rPr>
              <a:t>Ujian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Sekolah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Berstandar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Nasional</a:t>
            </a:r>
            <a:r>
              <a:rPr lang="en-US" sz="1200" b="0" i="0" kern="1200" dirty="0" smtClean="0">
                <a:solidFill>
                  <a:schemeClr val="tx1"/>
                </a:solidFill>
                <a:effectLst/>
                <a:latin typeface="+mn-lt"/>
                <a:ea typeface="+mn-ea"/>
                <a:cs typeface="+mn-cs"/>
              </a:rPr>
              <a:t> (USBN) </a:t>
            </a:r>
            <a:r>
              <a:rPr lang="en-US" sz="1200" b="0" i="0" kern="1200" dirty="0" err="1" smtClean="0">
                <a:solidFill>
                  <a:schemeClr val="tx1"/>
                </a:solidFill>
                <a:effectLst/>
                <a:latin typeface="+mn-lt"/>
                <a:ea typeface="+mn-ea"/>
                <a:cs typeface="+mn-cs"/>
              </a:rPr>
              <a:t>akan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diserahkan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sekolah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Menurut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Kemendikbud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sekolah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diberikan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keleluasaan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dalam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menentukan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bentuk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penilaian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seperti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portofolio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karya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tulis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atau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bentuk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penugasan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lainnya</a:t>
            </a:r>
            <a:r>
              <a:rPr lang="en-US" sz="1200" b="0" i="0" kern="1200" dirty="0" smtClean="0">
                <a:solidFill>
                  <a:schemeClr val="tx1"/>
                </a:solidFill>
                <a:effectLst/>
                <a:latin typeface="+mn-lt"/>
                <a:ea typeface="+mn-ea"/>
                <a:cs typeface="+mn-cs"/>
              </a:rPr>
              <a:t>.</a:t>
            </a:r>
          </a:p>
          <a:p>
            <a:r>
              <a:rPr lang="en-US" sz="1200" b="0" i="0" kern="1200" dirty="0" err="1" smtClean="0">
                <a:solidFill>
                  <a:schemeClr val="tx1"/>
                </a:solidFill>
                <a:effectLst/>
                <a:latin typeface="+mn-lt"/>
                <a:ea typeface="+mn-ea"/>
                <a:cs typeface="+mn-cs"/>
              </a:rPr>
              <a:t>Penyederhanaan</a:t>
            </a:r>
            <a:r>
              <a:rPr lang="en-US" sz="1200" b="0" i="0"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hlinkClick r:id="rId4" tooltip="Rencana pelaksanaan pembelajaran"/>
              </a:rPr>
              <a:t>Rencana</a:t>
            </a:r>
            <a:r>
              <a:rPr lang="en-US" sz="1200" b="0" i="0" u="none" strike="noStrike" kern="1200" dirty="0" smtClean="0">
                <a:solidFill>
                  <a:schemeClr val="tx1"/>
                </a:solidFill>
                <a:effectLst/>
                <a:latin typeface="+mn-lt"/>
                <a:ea typeface="+mn-ea"/>
                <a:cs typeface="+mn-cs"/>
                <a:hlinkClick r:id="rId4" tooltip="Rencana pelaksanaan pembelajaran"/>
              </a:rPr>
              <a:t> </a:t>
            </a:r>
            <a:r>
              <a:rPr lang="en-US" sz="1200" b="0" i="0" u="none" strike="noStrike" kern="1200" dirty="0" err="1" smtClean="0">
                <a:solidFill>
                  <a:schemeClr val="tx1"/>
                </a:solidFill>
                <a:effectLst/>
                <a:latin typeface="+mn-lt"/>
                <a:ea typeface="+mn-ea"/>
                <a:cs typeface="+mn-cs"/>
                <a:hlinkClick r:id="rId4" tooltip="Rencana pelaksanaan pembelajaran"/>
              </a:rPr>
              <a:t>Pelaksanaan</a:t>
            </a:r>
            <a:r>
              <a:rPr lang="en-US" sz="1200" b="0" i="0" u="none" strike="noStrike" kern="1200" dirty="0" smtClean="0">
                <a:solidFill>
                  <a:schemeClr val="tx1"/>
                </a:solidFill>
                <a:effectLst/>
                <a:latin typeface="+mn-lt"/>
                <a:ea typeface="+mn-ea"/>
                <a:cs typeface="+mn-cs"/>
                <a:hlinkClick r:id="rId4" tooltip="Rencana pelaksanaan pembelajaran"/>
              </a:rPr>
              <a:t> </a:t>
            </a:r>
            <a:r>
              <a:rPr lang="en-US" sz="1200" b="0" i="0" u="none" strike="noStrike" kern="1200" dirty="0" err="1" smtClean="0">
                <a:solidFill>
                  <a:schemeClr val="tx1"/>
                </a:solidFill>
                <a:effectLst/>
                <a:latin typeface="+mn-lt"/>
                <a:ea typeface="+mn-ea"/>
                <a:cs typeface="+mn-cs"/>
                <a:hlinkClick r:id="rId4" tooltip="Rencana pelaksanaan pembelajaran"/>
              </a:rPr>
              <a:t>Pembelajaran</a:t>
            </a:r>
            <a:r>
              <a:rPr lang="en-US" sz="1200" b="0" i="0" kern="1200" dirty="0" smtClean="0">
                <a:solidFill>
                  <a:schemeClr val="tx1"/>
                </a:solidFill>
                <a:effectLst/>
                <a:latin typeface="+mn-lt"/>
                <a:ea typeface="+mn-ea"/>
                <a:cs typeface="+mn-cs"/>
              </a:rPr>
              <a:t> (RPP). </a:t>
            </a:r>
            <a:r>
              <a:rPr lang="en-US" sz="1200" b="0" i="0" kern="1200" dirty="0" err="1" smtClean="0">
                <a:solidFill>
                  <a:schemeClr val="tx1"/>
                </a:solidFill>
                <a:effectLst/>
                <a:latin typeface="+mn-lt"/>
                <a:ea typeface="+mn-ea"/>
                <a:cs typeface="+mn-cs"/>
              </a:rPr>
              <a:t>Menurut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Nadiem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Makarim</a:t>
            </a:r>
            <a:r>
              <a:rPr lang="en-US" sz="1200" b="0" i="0" kern="1200" dirty="0" smtClean="0">
                <a:solidFill>
                  <a:schemeClr val="tx1"/>
                </a:solidFill>
                <a:effectLst/>
                <a:latin typeface="+mn-lt"/>
                <a:ea typeface="+mn-ea"/>
                <a:cs typeface="+mn-cs"/>
              </a:rPr>
              <a:t>, RPP </a:t>
            </a:r>
            <a:r>
              <a:rPr lang="en-US" sz="1200" b="0" i="0" kern="1200" dirty="0" err="1" smtClean="0">
                <a:solidFill>
                  <a:schemeClr val="tx1"/>
                </a:solidFill>
                <a:effectLst/>
                <a:latin typeface="+mn-lt"/>
                <a:ea typeface="+mn-ea"/>
                <a:cs typeface="+mn-cs"/>
              </a:rPr>
              <a:t>cukup</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dibuat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satu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halaman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saja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Melalui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penyederhanaan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administrasi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diharapkan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waktu</a:t>
            </a:r>
            <a:r>
              <a:rPr lang="en-US" sz="1200" b="0" i="0" kern="1200" dirty="0" smtClean="0">
                <a:solidFill>
                  <a:schemeClr val="tx1"/>
                </a:solidFill>
                <a:effectLst/>
                <a:latin typeface="+mn-lt"/>
                <a:ea typeface="+mn-ea"/>
                <a:cs typeface="+mn-cs"/>
              </a:rPr>
              <a:t> guru </a:t>
            </a:r>
            <a:r>
              <a:rPr lang="en-US" sz="1200" b="0" i="0" kern="1200" dirty="0" err="1" smtClean="0">
                <a:solidFill>
                  <a:schemeClr val="tx1"/>
                </a:solidFill>
                <a:effectLst/>
                <a:latin typeface="+mn-lt"/>
                <a:ea typeface="+mn-ea"/>
                <a:cs typeface="+mn-cs"/>
              </a:rPr>
              <a:t>dalam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pembuatan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administrasi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dapat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dialihkan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untuk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kegiatan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belajar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peningkatan</a:t>
            </a:r>
            <a:r>
              <a:rPr lang="en-US" sz="1200" b="0" i="0"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hlinkClick r:id="rId5" tooltip="Kompetensi inti"/>
              </a:rPr>
              <a:t>kompetensi</a:t>
            </a:r>
            <a:r>
              <a:rPr lang="en-US" sz="1200" b="0" i="0" kern="1200" dirty="0" smtClean="0">
                <a:solidFill>
                  <a:schemeClr val="tx1"/>
                </a:solidFill>
                <a:effectLst/>
                <a:latin typeface="+mn-lt"/>
                <a:ea typeface="+mn-ea"/>
                <a:cs typeface="+mn-cs"/>
              </a:rPr>
              <a:t>.</a:t>
            </a:r>
          </a:p>
          <a:p>
            <a:r>
              <a:rPr lang="en-US" sz="1200" b="0" i="0" kern="1200" dirty="0" err="1" smtClean="0">
                <a:solidFill>
                  <a:schemeClr val="tx1"/>
                </a:solidFill>
                <a:effectLst/>
                <a:latin typeface="+mn-lt"/>
                <a:ea typeface="+mn-ea"/>
                <a:cs typeface="+mn-cs"/>
              </a:rPr>
              <a:t>Dalam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penerimaan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peserta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didik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baru</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6" tooltip="PPDB (halaman belum tersedia)"/>
              </a:rPr>
              <a:t>PPDB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sistem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zonasi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diperluas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tidak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termasuk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daerah</a:t>
            </a:r>
            <a:r>
              <a:rPr lang="en-US" sz="1200" b="0" i="0" kern="1200" dirty="0" smtClean="0">
                <a:solidFill>
                  <a:schemeClr val="tx1"/>
                </a:solidFill>
                <a:effectLst/>
                <a:latin typeface="+mn-lt"/>
                <a:ea typeface="+mn-ea"/>
                <a:cs typeface="+mn-cs"/>
              </a:rPr>
              <a:t> 3T</a:t>
            </a:r>
            <a:r>
              <a:rPr lang="en-US" sz="1200" b="0" i="0" u="none" strike="noStrike" kern="1200" baseline="30000" dirty="0" smtClean="0">
                <a:solidFill>
                  <a:schemeClr val="tx1"/>
                </a:solidFill>
                <a:effectLst/>
                <a:latin typeface="+mn-lt"/>
                <a:ea typeface="+mn-ea"/>
                <a:cs typeface="+mn-cs"/>
                <a:hlinkClick r:id="rId7"/>
              </a:rPr>
              <a:t>[3]</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peserta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didik</a:t>
            </a:r>
            <a:r>
              <a:rPr lang="en-US" sz="1200" b="0" i="0" kern="1200" dirty="0" smtClean="0">
                <a:solidFill>
                  <a:schemeClr val="tx1"/>
                </a:solidFill>
                <a:effectLst/>
                <a:latin typeface="+mn-lt"/>
                <a:ea typeface="+mn-ea"/>
                <a:cs typeface="+mn-cs"/>
              </a:rPr>
              <a:t> yang </a:t>
            </a:r>
            <a:r>
              <a:rPr lang="en-US" sz="1200" b="0" i="0" kern="1200" dirty="0" err="1" smtClean="0">
                <a:solidFill>
                  <a:schemeClr val="tx1"/>
                </a:solidFill>
                <a:effectLst/>
                <a:latin typeface="+mn-lt"/>
                <a:ea typeface="+mn-ea"/>
                <a:cs typeface="+mn-cs"/>
              </a:rPr>
              <a:t>melalui</a:t>
            </a:r>
            <a:r>
              <a:rPr lang="en-US" sz="1200" b="0" i="0"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hlinkClick r:id="rId8" tooltip="Jalur afirmasi (halaman belum tersedia)"/>
              </a:rPr>
              <a:t>jalur</a:t>
            </a:r>
            <a:r>
              <a:rPr lang="en-US" sz="1200" b="0" i="0" u="none" strike="noStrike" kern="1200" dirty="0" smtClean="0">
                <a:solidFill>
                  <a:schemeClr val="tx1"/>
                </a:solidFill>
                <a:effectLst/>
                <a:latin typeface="+mn-lt"/>
                <a:ea typeface="+mn-ea"/>
                <a:cs typeface="+mn-cs"/>
                <a:hlinkClick r:id="rId8" tooltip="Jalur afirmasi (halaman belum tersedia)"/>
              </a:rPr>
              <a:t> </a:t>
            </a:r>
            <a:r>
              <a:rPr lang="en-US" sz="1200" b="0" i="0" u="none" strike="noStrike" kern="1200" dirty="0" err="1" smtClean="0">
                <a:solidFill>
                  <a:schemeClr val="tx1"/>
                </a:solidFill>
                <a:effectLst/>
                <a:latin typeface="+mn-lt"/>
                <a:ea typeface="+mn-ea"/>
                <a:cs typeface="+mn-cs"/>
                <a:hlinkClick r:id="rId8" tooltip="Jalur afirmasi (halaman belum tersedia)"/>
              </a:rPr>
              <a:t>afirmasi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prestasi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diberikan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kesempatan</a:t>
            </a:r>
            <a:r>
              <a:rPr lang="en-US" sz="1200" b="0" i="0" kern="1200" dirty="0" smtClean="0">
                <a:solidFill>
                  <a:schemeClr val="tx1"/>
                </a:solidFill>
                <a:effectLst/>
                <a:latin typeface="+mn-lt"/>
                <a:ea typeface="+mn-ea"/>
                <a:cs typeface="+mn-cs"/>
              </a:rPr>
              <a:t> yang </a:t>
            </a:r>
            <a:r>
              <a:rPr lang="en-US" sz="1200" b="0" i="0" kern="1200" dirty="0" err="1" smtClean="0">
                <a:solidFill>
                  <a:schemeClr val="tx1"/>
                </a:solidFill>
                <a:effectLst/>
                <a:latin typeface="+mn-lt"/>
                <a:ea typeface="+mn-ea"/>
                <a:cs typeface="+mn-cs"/>
              </a:rPr>
              <a:t>lebih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banyak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sistem</a:t>
            </a:r>
            <a:r>
              <a:rPr lang="en-US" sz="1200" b="0" i="0" kern="1200" dirty="0" smtClean="0">
                <a:solidFill>
                  <a:schemeClr val="tx1"/>
                </a:solidFill>
                <a:effectLst/>
                <a:latin typeface="+mn-lt"/>
                <a:ea typeface="+mn-ea"/>
                <a:cs typeface="+mn-cs"/>
              </a:rPr>
              <a:t> PPDB </a:t>
            </a:r>
            <a:r>
              <a:rPr lang="en-US" sz="1200" b="0" i="0" u="none" strike="noStrike" kern="1200" baseline="30000" dirty="0" smtClean="0">
                <a:solidFill>
                  <a:schemeClr val="tx1"/>
                </a:solidFill>
                <a:effectLst/>
                <a:latin typeface="+mn-lt"/>
                <a:ea typeface="+mn-ea"/>
                <a:cs typeface="+mn-cs"/>
                <a:hlinkClick r:id="rId9"/>
              </a:rPr>
              <a:t>[4]</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Pemerintah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daerah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diberikan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kewenangan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secara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teknis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untuk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menentukan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daerah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zonasi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ini</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10"/>
              </a:rPr>
              <a:t>[5]</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9D67D20-40FE-46FB-8A24-A3AB9B64204B}" type="slidenum">
              <a:rPr lang="en-US" smtClean="0"/>
              <a:t>2</a:t>
            </a:fld>
            <a:endParaRPr lang="en-US"/>
          </a:p>
        </p:txBody>
      </p:sp>
    </p:spTree>
    <p:extLst>
      <p:ext uri="{BB962C8B-B14F-4D97-AF65-F5344CB8AC3E}">
        <p14:creationId xmlns:p14="http://schemas.microsoft.com/office/powerpoint/2010/main" val="1176275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baseline="0" smtClean="0"/>
              <a:t>Inisiatif dan pengendalian diri</a:t>
            </a:r>
            <a:r>
              <a:rPr lang="en-US" baseline="0" smtClean="0"/>
              <a:t>:</a:t>
            </a:r>
          </a:p>
          <a:p>
            <a:pPr marL="228600" indent="-228600">
              <a:buFont typeface="+mj-lt"/>
              <a:buAutoNum type="arabicPeriod"/>
            </a:pPr>
            <a:r>
              <a:rPr lang="en-US" baseline="0" smtClean="0"/>
              <a:t>Memahami kebutuhan pembelajaran dan pemahaman diri sendiri.</a:t>
            </a:r>
          </a:p>
          <a:p>
            <a:pPr marL="228600" indent="-228600">
              <a:buFont typeface="+mj-lt"/>
              <a:buAutoNum type="arabicPeriod"/>
            </a:pPr>
            <a:r>
              <a:rPr lang="en-US" baseline="0" smtClean="0"/>
              <a:t>Secara aktif bereksplorasi dalam memperluas keahlian.</a:t>
            </a:r>
          </a:p>
          <a:p>
            <a:pPr marL="228600" indent="-228600">
              <a:buFont typeface="+mj-lt"/>
              <a:buAutoNum type="arabicPeriod"/>
            </a:pPr>
            <a:r>
              <a:rPr lang="en-US" baseline="0" smtClean="0"/>
              <a:t>Mendemonstrasikan inisiatif meningkatkan keterampilan ke level yang lebih tinggi.</a:t>
            </a:r>
          </a:p>
          <a:p>
            <a:pPr marL="228600" indent="-228600">
              <a:buFont typeface="+mj-lt"/>
              <a:buAutoNum type="arabicPeriod"/>
            </a:pPr>
            <a:r>
              <a:rPr lang="en-US" baseline="0" smtClean="0"/>
              <a:t>Mampu mendefinisikan, memprioritaskan dan menyelesaikan tugas tanpa pengawasan melekat.</a:t>
            </a:r>
          </a:p>
          <a:p>
            <a:pPr marL="228600" indent="-228600">
              <a:buFont typeface="+mj-lt"/>
              <a:buAutoNum type="arabicPeriod"/>
            </a:pPr>
            <a:r>
              <a:rPr lang="en-US" baseline="0" smtClean="0"/>
              <a:t>Memanfaatkan waktu secara efisien dan mengelola beban kerja dengan baik.</a:t>
            </a:r>
          </a:p>
          <a:p>
            <a:pPr marL="228600" indent="-228600">
              <a:buFont typeface="+mj-lt"/>
              <a:buAutoNum type="arabicPeriod"/>
            </a:pPr>
            <a:r>
              <a:rPr lang="en-US" baseline="0" smtClean="0"/>
              <a:t>Komitmen untuk belajar sepanjang hayat.</a:t>
            </a:r>
          </a:p>
        </p:txBody>
      </p:sp>
      <p:sp>
        <p:nvSpPr>
          <p:cNvPr id="4" name="Slide Number Placeholder 3"/>
          <p:cNvSpPr>
            <a:spLocks noGrp="1"/>
          </p:cNvSpPr>
          <p:nvPr>
            <p:ph type="sldNum" sz="quarter" idx="10"/>
          </p:nvPr>
        </p:nvSpPr>
        <p:spPr/>
        <p:txBody>
          <a:bodyPr/>
          <a:lstStyle/>
          <a:p>
            <a:fld id="{AB79FD5E-255D-49D3-ACBC-3545A6D20A86}" type="slidenum">
              <a:rPr lang="en-US" smtClean="0"/>
              <a:t>21</a:t>
            </a:fld>
            <a:endParaRPr lang="en-US"/>
          </a:p>
        </p:txBody>
      </p:sp>
    </p:spTree>
    <p:extLst>
      <p:ext uri="{BB962C8B-B14F-4D97-AF65-F5344CB8AC3E}">
        <p14:creationId xmlns:p14="http://schemas.microsoft.com/office/powerpoint/2010/main" val="2378743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baseline="0" smtClean="0"/>
              <a:t>Keterampilan sosial antar-budaya</a:t>
            </a:r>
            <a:r>
              <a:rPr lang="en-US" baseline="0" smtClean="0"/>
              <a:t>:</a:t>
            </a:r>
          </a:p>
          <a:p>
            <a:pPr marL="228600" indent="-228600">
              <a:buFont typeface="+mj-lt"/>
              <a:buAutoNum type="arabicPeriod"/>
            </a:pPr>
            <a:r>
              <a:rPr lang="en-US" baseline="0" smtClean="0"/>
              <a:t>Bekerja secara produktif dan tepat bersama orang lain.</a:t>
            </a:r>
          </a:p>
          <a:p>
            <a:pPr marL="228600" indent="-228600">
              <a:buFont typeface="+mj-lt"/>
              <a:buAutoNum type="arabicPeriod"/>
            </a:pPr>
            <a:r>
              <a:rPr lang="en-US" baseline="0" smtClean="0"/>
              <a:t>Memanfaatkan kecerdasan kolektif kelompok ketika waktunya tepat.</a:t>
            </a:r>
          </a:p>
          <a:p>
            <a:pPr marL="228600" indent="-228600">
              <a:buFont typeface="+mj-lt"/>
              <a:buAutoNum type="arabicPeriod"/>
            </a:pPr>
            <a:r>
              <a:rPr lang="en-US" baseline="0" smtClean="0"/>
              <a:t>Menjembatai perbedaan budaya dan mampu menggunakan perspektif yang berbeda untuk meningkatkan inovasi dan kualitas pekerjaan.</a:t>
            </a:r>
          </a:p>
        </p:txBody>
      </p:sp>
      <p:sp>
        <p:nvSpPr>
          <p:cNvPr id="4" name="Slide Number Placeholder 3"/>
          <p:cNvSpPr>
            <a:spLocks noGrp="1"/>
          </p:cNvSpPr>
          <p:nvPr>
            <p:ph type="sldNum" sz="quarter" idx="10"/>
          </p:nvPr>
        </p:nvSpPr>
        <p:spPr/>
        <p:txBody>
          <a:bodyPr/>
          <a:lstStyle/>
          <a:p>
            <a:fld id="{AB79FD5E-255D-49D3-ACBC-3545A6D20A86}" type="slidenum">
              <a:rPr lang="en-US" smtClean="0"/>
              <a:t>22</a:t>
            </a:fld>
            <a:endParaRPr lang="en-US"/>
          </a:p>
        </p:txBody>
      </p:sp>
    </p:spTree>
    <p:extLst>
      <p:ext uri="{BB962C8B-B14F-4D97-AF65-F5344CB8AC3E}">
        <p14:creationId xmlns:p14="http://schemas.microsoft.com/office/powerpoint/2010/main" val="2378743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baseline="0" smtClean="0"/>
              <a:t>Produktivitas dan akuntabilitas</a:t>
            </a:r>
            <a:r>
              <a:rPr lang="en-US" baseline="0" smtClean="0"/>
              <a:t>:</a:t>
            </a:r>
          </a:p>
          <a:p>
            <a:pPr marL="228600" indent="-228600">
              <a:buFont typeface="+mj-lt"/>
              <a:buAutoNum type="arabicPeriod"/>
            </a:pPr>
            <a:r>
              <a:rPr lang="en-US" baseline="0" smtClean="0"/>
              <a:t>Membuat standar yang tinggi dalam pencapaian tugas.</a:t>
            </a:r>
          </a:p>
          <a:p>
            <a:pPr marL="228600" indent="-228600">
              <a:buFont typeface="+mj-lt"/>
              <a:buAutoNum type="arabicPeriod"/>
            </a:pPr>
            <a:r>
              <a:rPr lang="en-US" baseline="0" smtClean="0"/>
              <a:t>Memiliki ketekunan dan etos kerja yang positif.</a:t>
            </a:r>
          </a:p>
        </p:txBody>
      </p:sp>
      <p:sp>
        <p:nvSpPr>
          <p:cNvPr id="4" name="Slide Number Placeholder 3"/>
          <p:cNvSpPr>
            <a:spLocks noGrp="1"/>
          </p:cNvSpPr>
          <p:nvPr>
            <p:ph type="sldNum" sz="quarter" idx="10"/>
          </p:nvPr>
        </p:nvSpPr>
        <p:spPr/>
        <p:txBody>
          <a:bodyPr/>
          <a:lstStyle/>
          <a:p>
            <a:fld id="{AB79FD5E-255D-49D3-ACBC-3545A6D20A86}" type="slidenum">
              <a:rPr lang="en-US" smtClean="0"/>
              <a:t>23</a:t>
            </a:fld>
            <a:endParaRPr lang="en-US"/>
          </a:p>
        </p:txBody>
      </p:sp>
    </p:spTree>
    <p:extLst>
      <p:ext uri="{BB962C8B-B14F-4D97-AF65-F5344CB8AC3E}">
        <p14:creationId xmlns:p14="http://schemas.microsoft.com/office/powerpoint/2010/main" val="2378743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baseline="0" smtClean="0"/>
              <a:t>Kepemimpinan dan tanggungjawab</a:t>
            </a:r>
            <a:r>
              <a:rPr lang="en-US" baseline="0" smtClean="0"/>
              <a:t>:</a:t>
            </a:r>
          </a:p>
          <a:p>
            <a:pPr marL="228600" indent="-228600">
              <a:buFont typeface="+mj-lt"/>
              <a:buAutoNum type="arabicPeriod"/>
            </a:pPr>
            <a:r>
              <a:rPr lang="en-US" baseline="0" smtClean="0"/>
              <a:t>Menggunakan keterampilan interpersonal dan pemecahan masalah untuk mempengaruhi dan membimbing orang lain dalam mencapai tujuan bersama.</a:t>
            </a:r>
          </a:p>
          <a:p>
            <a:pPr marL="228600" indent="-228600">
              <a:buFont typeface="+mj-lt"/>
              <a:buAutoNum type="arabicPeriod"/>
            </a:pPr>
            <a:r>
              <a:rPr lang="en-US" baseline="0" smtClean="0"/>
              <a:t>Memanfaatkan kekuatan kolektif untuk mencapai tujuan bersama.</a:t>
            </a:r>
          </a:p>
          <a:p>
            <a:pPr marL="228600" indent="-228600">
              <a:buFont typeface="+mj-lt"/>
              <a:buAutoNum type="arabicPeriod"/>
            </a:pPr>
            <a:r>
              <a:rPr lang="en-US" baseline="0" smtClean="0"/>
              <a:t>Memiliki integritas dan perilaku yang etis.</a:t>
            </a:r>
          </a:p>
          <a:p>
            <a:pPr marL="228600" indent="-228600">
              <a:buFont typeface="+mj-lt"/>
              <a:buAutoNum type="arabicPeriod"/>
            </a:pPr>
            <a:r>
              <a:rPr lang="en-US" baseline="0" smtClean="0"/>
              <a:t>Bertindaklah penuh tanggungjawab atas kepentingan bersama yang lebih besar.</a:t>
            </a:r>
          </a:p>
          <a:p>
            <a:pPr marL="0" indent="0">
              <a:buFont typeface="+mj-lt"/>
              <a:buNone/>
            </a:pPr>
            <a:endParaRPr lang="en-US" baseline="0" smtClean="0"/>
          </a:p>
        </p:txBody>
      </p:sp>
      <p:sp>
        <p:nvSpPr>
          <p:cNvPr id="4" name="Slide Number Placeholder 3"/>
          <p:cNvSpPr>
            <a:spLocks noGrp="1"/>
          </p:cNvSpPr>
          <p:nvPr>
            <p:ph type="sldNum" sz="quarter" idx="10"/>
          </p:nvPr>
        </p:nvSpPr>
        <p:spPr/>
        <p:txBody>
          <a:bodyPr/>
          <a:lstStyle/>
          <a:p>
            <a:fld id="{AB79FD5E-255D-49D3-ACBC-3545A6D20A86}" type="slidenum">
              <a:rPr lang="en-US" smtClean="0"/>
              <a:t>24</a:t>
            </a:fld>
            <a:endParaRPr lang="en-US"/>
          </a:p>
        </p:txBody>
      </p:sp>
    </p:spTree>
    <p:extLst>
      <p:ext uri="{BB962C8B-B14F-4D97-AF65-F5344CB8AC3E}">
        <p14:creationId xmlns:p14="http://schemas.microsoft.com/office/powerpoint/2010/main" val="2378743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baseline="0" smtClean="0"/>
          </a:p>
        </p:txBody>
      </p:sp>
      <p:sp>
        <p:nvSpPr>
          <p:cNvPr id="4" name="Slide Number Placeholder 3"/>
          <p:cNvSpPr>
            <a:spLocks noGrp="1"/>
          </p:cNvSpPr>
          <p:nvPr>
            <p:ph type="sldNum" sz="quarter" idx="10"/>
          </p:nvPr>
        </p:nvSpPr>
        <p:spPr/>
        <p:txBody>
          <a:bodyPr/>
          <a:lstStyle/>
          <a:p>
            <a:fld id="{AB79FD5E-255D-49D3-ACBC-3545A6D20A86}" type="slidenum">
              <a:rPr lang="en-US" smtClean="0"/>
              <a:t>25</a:t>
            </a:fld>
            <a:endParaRPr lang="en-US"/>
          </a:p>
        </p:txBody>
      </p:sp>
    </p:spTree>
    <p:extLst>
      <p:ext uri="{BB962C8B-B14F-4D97-AF65-F5344CB8AC3E}">
        <p14:creationId xmlns:p14="http://schemas.microsoft.com/office/powerpoint/2010/main" val="2378743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aseline="0" smtClean="0"/>
              <a:t>Standar &amp; Sistem penilaian</a:t>
            </a:r>
          </a:p>
          <a:p>
            <a:pPr marL="685800" lvl="1" indent="-228600">
              <a:buFont typeface="+mj-lt"/>
              <a:buAutoNum type="alphaLcPeriod"/>
            </a:pPr>
            <a:r>
              <a:rPr lang="en-US" baseline="0" smtClean="0"/>
              <a:t>Fokus pada pembentukan keahlian abad ke-21</a:t>
            </a:r>
          </a:p>
          <a:p>
            <a:pPr marL="685800" lvl="1" indent="-228600">
              <a:buFont typeface="+mj-lt"/>
              <a:buAutoNum type="alphaLcPeriod"/>
            </a:pPr>
            <a:r>
              <a:rPr lang="en-US" baseline="0" smtClean="0"/>
              <a:t>Menekankan pada pemahaman keilmuan yang mendalam, bukan hanya pada sekedar mengetahui secara dangkal.</a:t>
            </a:r>
          </a:p>
          <a:p>
            <a:pPr marL="685800" lvl="1" indent="-228600">
              <a:buFont typeface="+mj-lt"/>
              <a:buAutoNum type="alphaLcPeriod"/>
            </a:pPr>
            <a:r>
              <a:rPr lang="en-US" baseline="0" smtClean="0"/>
              <a:t>Pemahaman pada lintas tema dan lintas keahlian.</a:t>
            </a:r>
          </a:p>
          <a:p>
            <a:pPr marL="685800" lvl="1" indent="-228600">
              <a:buFont typeface="+mj-lt"/>
              <a:buAutoNum type="alphaLcPeriod"/>
            </a:pPr>
            <a:r>
              <a:rPr lang="en-US" baseline="0" smtClean="0"/>
              <a:t>Penguasaan pada beragam tata cara/sistem pengukuran/penilaian berbeda.</a:t>
            </a:r>
          </a:p>
          <a:p>
            <a:pPr marL="685800" lvl="1" indent="-228600">
              <a:buFont typeface="+mj-lt"/>
              <a:buAutoNum type="alphaLcPeriod"/>
            </a:pPr>
            <a:r>
              <a:rPr lang="en-US" baseline="0" smtClean="0"/>
              <a:t>Mengajarkan pada peserta didik perangkat kerja dunia nyata yang nantinya akan mereka temui di dunia kerja.</a:t>
            </a:r>
          </a:p>
          <a:p>
            <a:pPr marL="685800" lvl="1" indent="-228600">
              <a:buFont typeface="+mj-lt"/>
              <a:buAutoNum type="alphaLcPeriod"/>
            </a:pPr>
            <a:r>
              <a:rPr lang="en-US" baseline="0" smtClean="0"/>
              <a:t>Sistem penilaian dilakukan berimbang menggunakan standar tes berkualitas tinggi yang baku.</a:t>
            </a:r>
          </a:p>
          <a:p>
            <a:pPr marL="685800" lvl="1" indent="-228600">
              <a:buFont typeface="+mj-lt"/>
              <a:buAutoNum type="alphaLcPeriod"/>
            </a:pPr>
            <a:r>
              <a:rPr lang="en-US" baseline="0" smtClean="0"/>
              <a:t>Memperhatikan feedback atas performansi peserta didik dalam pembelajaran sehari-hari.</a:t>
            </a:r>
          </a:p>
          <a:p>
            <a:pPr marL="685800" lvl="1" indent="-228600">
              <a:buFont typeface="+mj-lt"/>
              <a:buAutoNum type="alphaLcPeriod"/>
            </a:pPr>
            <a:endParaRPr lang="en-US" baseline="0" smtClean="0"/>
          </a:p>
          <a:p>
            <a:pPr marL="228600" indent="-228600">
              <a:buFont typeface="+mj-lt"/>
              <a:buAutoNum type="arabicPeriod"/>
            </a:pPr>
            <a:r>
              <a:rPr lang="en-US" baseline="0" smtClean="0"/>
              <a:t>Kurikulum dan Panduan Kerja</a:t>
            </a:r>
          </a:p>
          <a:p>
            <a:pPr marL="685800" lvl="1" indent="-228600">
              <a:buFont typeface="+mj-lt"/>
              <a:buAutoNum type="alphaLcPeriod"/>
            </a:pPr>
            <a:r>
              <a:rPr lang="en-US" baseline="0" smtClean="0"/>
              <a:t>Mengajarkan keahlian abad 21 secara diskrit dalam konteks interdisipliner.</a:t>
            </a:r>
          </a:p>
          <a:p>
            <a:pPr marL="685800" lvl="1" indent="-228600">
              <a:buFont typeface="+mj-lt"/>
              <a:buAutoNum type="alphaLcPeriod"/>
            </a:pPr>
            <a:r>
              <a:rPr lang="en-US" baseline="0" smtClean="0"/>
              <a:t>Fokus pada kesempatan untuk menerapkan keterampilan abad ke-21 dengan pendekatan pembelajaran berbasis kompetensi.</a:t>
            </a:r>
          </a:p>
          <a:p>
            <a:pPr marL="685800" lvl="1" indent="-228600">
              <a:buFont typeface="+mj-lt"/>
              <a:buAutoNum type="alphaLcPeriod"/>
            </a:pPr>
            <a:r>
              <a:rPr lang="en-US" baseline="0" smtClean="0"/>
              <a:t>Menggunakan metode pembelajaran inovatif yang mengintegrasikan penggunaan teknologi.</a:t>
            </a:r>
          </a:p>
          <a:p>
            <a:pPr marL="685800" lvl="1" indent="-228600">
              <a:buFont typeface="+mj-lt"/>
              <a:buAutoNum type="alphaLcPeriod"/>
            </a:pPr>
            <a:r>
              <a:rPr lang="en-US" baseline="0" smtClean="0"/>
              <a:t>Mendorong integrasi sumber daya di luar lingkungan sekolah.</a:t>
            </a:r>
          </a:p>
          <a:p>
            <a:pPr marL="685800" lvl="1" indent="-228600">
              <a:buFont typeface="+mj-lt"/>
              <a:buAutoNum type="alphaLcPeriod"/>
            </a:pPr>
            <a:endParaRPr lang="en-US" baseline="0" smtClean="0"/>
          </a:p>
          <a:p>
            <a:pPr marL="228600" indent="-228600">
              <a:buFont typeface="+mj-lt"/>
              <a:buAutoNum type="arabicPeriod"/>
            </a:pPr>
            <a:r>
              <a:rPr lang="en-US" baseline="0" smtClean="0"/>
              <a:t>Pengembangan Profesional</a:t>
            </a:r>
          </a:p>
          <a:p>
            <a:pPr marL="685800" lvl="1" indent="-228600">
              <a:buFont typeface="+mj-lt"/>
              <a:buAutoNum type="alphaLcPeriod"/>
            </a:pPr>
            <a:r>
              <a:rPr lang="en-US" baseline="0" smtClean="0"/>
              <a:t>Mengembangkan kompetensi pendidik agar mampu mengintegrasikan teknologi dan keahlian abad-21 dalam pembelajaran.</a:t>
            </a:r>
          </a:p>
          <a:p>
            <a:pPr marL="685800" lvl="1" indent="-228600">
              <a:buFont typeface="+mj-lt"/>
              <a:buAutoNum type="alphaLcPeriod"/>
            </a:pPr>
            <a:r>
              <a:rPr lang="en-US" baseline="0" smtClean="0"/>
              <a:t>Menyeimbangkan antara metode pengajaran instruksi langsung dengan metode pengajaran yang berorientasi pada proyek.</a:t>
            </a:r>
          </a:p>
          <a:p>
            <a:pPr marL="685800" lvl="1" indent="-228600">
              <a:buFont typeface="+mj-lt"/>
              <a:buAutoNum type="alphaLcPeriod"/>
            </a:pPr>
            <a:r>
              <a:rPr lang="en-US" baseline="0" smtClean="0"/>
              <a:t>Mengilustrasikan bahwa pemahaman yang mendalam pada sebuah obyek/ilmu dapat meningkatkan kualitas pemecahan masalah.</a:t>
            </a:r>
          </a:p>
          <a:p>
            <a:pPr marL="685800" lvl="1" indent="-228600">
              <a:buFont typeface="+mj-lt"/>
              <a:buAutoNum type="alphaLcPeriod"/>
            </a:pPr>
            <a:r>
              <a:rPr lang="en-US" baseline="0" smtClean="0"/>
              <a:t>Membantu guru mengembangkan kemampuan mereka untuk menggunakan berbagai strategi (seperti penilaian formatif) untuk menjangkau siswa yang beragam dan menciptakan lingkungan yang mendukung sistem pengajaran dan pembelajaran yang berbeda.</a:t>
            </a:r>
          </a:p>
          <a:p>
            <a:pPr marL="685800" lvl="1" indent="-228600">
              <a:buFont typeface="+mj-lt"/>
              <a:buAutoNum type="alphaLcPeriod"/>
            </a:pPr>
            <a:r>
              <a:rPr lang="en-US" baseline="0" smtClean="0"/>
              <a:t>Mengembangkan kemampuan guru untuk mengidentifikasi gaya belajar, kecerdasan, kekuatan dan kelemahan siswa.</a:t>
            </a:r>
          </a:p>
          <a:p>
            <a:pPr marL="685800" lvl="1" indent="-228600">
              <a:buFont typeface="+mj-lt"/>
              <a:buAutoNum type="alphaLcPeriod"/>
            </a:pPr>
            <a:r>
              <a:rPr lang="en-US" baseline="0" smtClean="0"/>
              <a:t>Mendorong berbagi pengetahuan di antara komunitas pendidik menggunakan teknologi digital.</a:t>
            </a:r>
          </a:p>
          <a:p>
            <a:pPr marL="685800" lvl="1" indent="-228600">
              <a:buFont typeface="+mj-lt"/>
              <a:buAutoNum type="alphaLcPeriod"/>
            </a:pPr>
            <a:endParaRPr lang="en-US" baseline="0" smtClean="0"/>
          </a:p>
          <a:p>
            <a:pPr marL="228600" indent="-228600">
              <a:buFont typeface="+mj-lt"/>
              <a:buAutoNum type="arabicPeriod"/>
            </a:pPr>
            <a:r>
              <a:rPr lang="en-US" baseline="0" smtClean="0"/>
              <a:t>Lingkungan Pembelajaran</a:t>
            </a:r>
          </a:p>
          <a:p>
            <a:pPr marL="685800" lvl="1" indent="-228600">
              <a:buFont typeface="+mj-lt"/>
              <a:buAutoNum type="alphaLcPeriod"/>
            </a:pPr>
            <a:r>
              <a:rPr lang="en-US" baseline="0" smtClean="0"/>
              <a:t>Menciptakan praktik pembelajaran, dukungan sumberdaya dan lingkungan fisik yang akan mendukung pembelajaran berbasis keahlian abad ke-21.</a:t>
            </a:r>
          </a:p>
          <a:p>
            <a:pPr marL="685800" lvl="1" indent="-228600">
              <a:buFont typeface="+mj-lt"/>
              <a:buAutoNum type="alphaLcPeriod"/>
            </a:pPr>
            <a:r>
              <a:rPr lang="en-US" baseline="0" smtClean="0"/>
              <a:t>Mendukung komunitas belajar profesional yang memungkinkan pendidik untuk berkolaborasi, berbagi praktik terbaik dan mengintegrasikan keterampilan abad ke-21 ke dalam praktik pembelajaran di kelas.</a:t>
            </a:r>
          </a:p>
          <a:p>
            <a:pPr marL="685800" lvl="1" indent="-228600">
              <a:buFont typeface="+mj-lt"/>
              <a:buAutoNum type="alphaLcPeriod"/>
            </a:pPr>
            <a:r>
              <a:rPr lang="en-US" baseline="0" smtClean="0"/>
              <a:t>Memungkinkan akses yang merata terhadap bahan dan perangkat pembelajaran berkualitas dan terintegrasi teknologi.</a:t>
            </a:r>
          </a:p>
          <a:p>
            <a:pPr marL="685800" lvl="1" indent="-228600">
              <a:buFont typeface="+mj-lt"/>
              <a:buAutoNum type="alphaLcPeriod"/>
            </a:pPr>
            <a:r>
              <a:rPr lang="en-US" baseline="0" smtClean="0"/>
              <a:t>Mendukung keterlibatan masyarakat luas dan internasional dalam belajar, baik melalui tatap muka konvensional maupun online.</a:t>
            </a:r>
          </a:p>
        </p:txBody>
      </p:sp>
      <p:sp>
        <p:nvSpPr>
          <p:cNvPr id="4" name="Slide Number Placeholder 3"/>
          <p:cNvSpPr>
            <a:spLocks noGrp="1"/>
          </p:cNvSpPr>
          <p:nvPr>
            <p:ph type="sldNum" sz="quarter" idx="10"/>
          </p:nvPr>
        </p:nvSpPr>
        <p:spPr/>
        <p:txBody>
          <a:bodyPr/>
          <a:lstStyle/>
          <a:p>
            <a:fld id="{AB79FD5E-255D-49D3-ACBC-3545A6D20A86}" type="slidenum">
              <a:rPr lang="en-US" smtClean="0"/>
              <a:t>26</a:t>
            </a:fld>
            <a:endParaRPr lang="en-US"/>
          </a:p>
        </p:txBody>
      </p:sp>
    </p:spTree>
    <p:extLst>
      <p:ext uri="{BB962C8B-B14F-4D97-AF65-F5344CB8AC3E}">
        <p14:creationId xmlns:p14="http://schemas.microsoft.com/office/powerpoint/2010/main" val="2378743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5" fontAlgn="base">
              <a:spcBef>
                <a:spcPct val="0"/>
              </a:spcBef>
              <a:spcAft>
                <a:spcPts val="1200"/>
              </a:spcAft>
              <a:defRPr/>
            </a:pPr>
            <a:r>
              <a:rPr lang="en-US" sz="900" smtClean="0"/>
              <a:t>Berdasarkan</a:t>
            </a:r>
            <a:r>
              <a:rPr lang="en-US" sz="900" baseline="0" smtClean="0"/>
              <a:t> survey yang dilaksanakan oleh The Economist, sebuah majalah/jurnal ekonomi internasional, pada tahun 2017, diketahui 10 keterampilan penting yang dituntut oleh para pemimpin perusahaan besar dunia terhadap para pegawainya. Keterampilan inilah yang wajib dimiliki generasi milenial agar siap bersaing dalam dunia kerja saat ini dan di masa mendatang. </a:t>
            </a:r>
          </a:p>
          <a:p>
            <a:pPr defTabSz="914275" fontAlgn="base">
              <a:spcBef>
                <a:spcPct val="0"/>
              </a:spcBef>
              <a:spcAft>
                <a:spcPts val="1200"/>
              </a:spcAft>
              <a:defRPr/>
            </a:pPr>
            <a:r>
              <a:rPr lang="en-US" sz="900" baseline="0" smtClean="0"/>
              <a:t>Problem Solving, menempati urutan pertama sebagai skill yang paling banyak dibutuhkan, disusul oleh kemampuan kerjasama dalam tim (team working), dan kemampuan berkomunikasi interpersonal, sebagai tiga teratas skill paling dibutuhkan.</a:t>
            </a:r>
          </a:p>
          <a:p>
            <a:pPr defTabSz="914275" fontAlgn="base">
              <a:spcBef>
                <a:spcPct val="0"/>
              </a:spcBef>
              <a:spcAft>
                <a:spcPts val="1200"/>
              </a:spcAft>
              <a:defRPr/>
            </a:pPr>
            <a:r>
              <a:rPr lang="en-US" sz="900" baseline="0" smtClean="0"/>
              <a:t>Jika kalian ingin sukses di era revolusi industri 4.0 ini, maka kuasailah seluruh skill ini. Belajar lah mulai saat ini juga.</a:t>
            </a:r>
          </a:p>
          <a:p>
            <a:pPr defTabSz="914275" fontAlgn="base">
              <a:spcBef>
                <a:spcPct val="0"/>
              </a:spcBef>
              <a:spcAft>
                <a:spcPts val="1200"/>
              </a:spcAft>
              <a:defRPr/>
            </a:pPr>
            <a:endParaRPr lang="id-ID" sz="900"/>
          </a:p>
        </p:txBody>
      </p:sp>
      <p:sp>
        <p:nvSpPr>
          <p:cNvPr id="4" name="Slide Number Placeholder 3"/>
          <p:cNvSpPr>
            <a:spLocks noGrp="1"/>
          </p:cNvSpPr>
          <p:nvPr>
            <p:ph type="sldNum" sz="quarter" idx="10"/>
          </p:nvPr>
        </p:nvSpPr>
        <p:spPr/>
        <p:txBody>
          <a:bodyPr/>
          <a:lstStyle/>
          <a:p>
            <a:fld id="{F9D67D20-40FE-46FB-8A24-A3AB9B64204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411743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F9D67D20-40FE-46FB-8A24-A3AB9B64204B}" type="slidenum">
              <a:rPr lang="en-US" smtClean="0"/>
              <a:t>28</a:t>
            </a:fld>
            <a:endParaRPr lang="en-US"/>
          </a:p>
        </p:txBody>
      </p:sp>
    </p:spTree>
    <p:extLst>
      <p:ext uri="{BB962C8B-B14F-4D97-AF65-F5344CB8AC3E}">
        <p14:creationId xmlns:p14="http://schemas.microsoft.com/office/powerpoint/2010/main" val="4165163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F9D67D20-40FE-46FB-8A24-A3AB9B64204B}" type="slidenum">
              <a:rPr lang="en-US" smtClean="0"/>
              <a:t>30</a:t>
            </a:fld>
            <a:endParaRPr lang="en-US"/>
          </a:p>
        </p:txBody>
      </p:sp>
    </p:spTree>
    <p:extLst>
      <p:ext uri="{BB962C8B-B14F-4D97-AF65-F5344CB8AC3E}">
        <p14:creationId xmlns:p14="http://schemas.microsoft.com/office/powerpoint/2010/main" val="3872892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F9D67D20-40FE-46FB-8A24-A3AB9B64204B}" type="slidenum">
              <a:rPr lang="en-US" smtClean="0"/>
              <a:t>31</a:t>
            </a:fld>
            <a:endParaRPr lang="en-US"/>
          </a:p>
        </p:txBody>
      </p:sp>
    </p:spTree>
    <p:extLst>
      <p:ext uri="{BB962C8B-B14F-4D97-AF65-F5344CB8AC3E}">
        <p14:creationId xmlns:p14="http://schemas.microsoft.com/office/powerpoint/2010/main" val="3965858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err="1" smtClean="0">
                <a:solidFill>
                  <a:schemeClr val="tx1"/>
                </a:solidFill>
                <a:effectLst/>
                <a:latin typeface="+mn-lt"/>
                <a:ea typeface="+mn-ea"/>
                <a:cs typeface="+mn-cs"/>
              </a:rPr>
              <a:t>Merdeka</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belajar</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adalah</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kemerdekaan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berpikir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terutama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esensi</a:t>
            </a:r>
            <a:r>
              <a:rPr lang="en-US" sz="1200" b="0"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kemerdekaan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berpikir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harus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ada</a:t>
            </a:r>
            <a:r>
              <a:rPr lang="en-US" sz="1200" b="0" i="0" kern="1200" dirty="0" smtClean="0">
                <a:solidFill>
                  <a:schemeClr val="tx1"/>
                </a:solidFill>
                <a:effectLst/>
                <a:latin typeface="+mn-lt"/>
                <a:ea typeface="+mn-ea"/>
                <a:cs typeface="+mn-cs"/>
              </a:rPr>
              <a:t> di guru </a:t>
            </a:r>
            <a:r>
              <a:rPr lang="en-US" sz="1200" b="0" i="0" kern="1200" dirty="0" err="1" smtClean="0">
                <a:solidFill>
                  <a:schemeClr val="tx1"/>
                </a:solidFill>
                <a:effectLst/>
                <a:latin typeface="+mn-lt"/>
                <a:ea typeface="+mn-ea"/>
                <a:cs typeface="+mn-cs"/>
              </a:rPr>
              <a:t>dulu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Tanpa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terjadi</a:t>
            </a:r>
            <a:r>
              <a:rPr lang="en-US" sz="1200" b="0" i="0" kern="1200" dirty="0" smtClean="0">
                <a:solidFill>
                  <a:schemeClr val="tx1"/>
                </a:solidFill>
                <a:effectLst/>
                <a:latin typeface="+mn-lt"/>
                <a:ea typeface="+mn-ea"/>
                <a:cs typeface="+mn-cs"/>
              </a:rPr>
              <a:t> di guru, </a:t>
            </a:r>
            <a:r>
              <a:rPr lang="en-US" sz="1200" b="0" i="0" kern="1200" dirty="0" err="1" smtClean="0">
                <a:solidFill>
                  <a:schemeClr val="tx1"/>
                </a:solidFill>
                <a:effectLst/>
                <a:latin typeface="+mn-lt"/>
                <a:ea typeface="+mn-ea"/>
                <a:cs typeface="+mn-cs"/>
              </a:rPr>
              <a:t>tidak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mungkin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bisa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terjadi</a:t>
            </a:r>
            <a:r>
              <a:rPr lang="en-US" sz="1200" b="0" i="0" kern="1200" dirty="0" smtClean="0">
                <a:solidFill>
                  <a:schemeClr val="tx1"/>
                </a:solidFill>
                <a:effectLst/>
                <a:latin typeface="+mn-lt"/>
                <a:ea typeface="+mn-ea"/>
                <a:cs typeface="+mn-cs"/>
              </a:rPr>
              <a:t> di </a:t>
            </a:r>
            <a:r>
              <a:rPr lang="en-US" sz="1200" b="0" i="0" kern="1200" dirty="0" err="1" smtClean="0">
                <a:solidFill>
                  <a:schemeClr val="tx1"/>
                </a:solidFill>
                <a:effectLst/>
                <a:latin typeface="+mn-lt"/>
                <a:ea typeface="+mn-ea"/>
                <a:cs typeface="+mn-cs"/>
              </a:rPr>
              <a:t>murid</a:t>
            </a:r>
            <a:r>
              <a:rPr lang="en-US" sz="1200" b="0" i="0" kern="1200" dirty="0" smtClean="0">
                <a:solidFill>
                  <a:schemeClr val="tx1"/>
                </a:solidFill>
                <a:effectLst/>
                <a:latin typeface="+mn-lt"/>
                <a:ea typeface="+mn-ea"/>
                <a:cs typeface="+mn-cs"/>
              </a:rPr>
              <a:t>” (Tempo.co, 28/12/2019). </a:t>
            </a:r>
            <a:r>
              <a:rPr lang="en-US" sz="1200" b="0" i="0" kern="1200" dirty="0" err="1" smtClean="0">
                <a:solidFill>
                  <a:schemeClr val="tx1"/>
                </a:solidFill>
                <a:effectLst/>
                <a:latin typeface="+mn-lt"/>
                <a:ea typeface="+mn-ea"/>
                <a:cs typeface="+mn-cs"/>
              </a:rPr>
              <a:t>Kehendak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Kemendikbud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memberi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ruang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lebih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besar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kepada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sekolah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dan</a:t>
            </a:r>
            <a:r>
              <a:rPr lang="en-US" sz="1200" b="0" i="0" kern="1200" dirty="0" smtClean="0">
                <a:solidFill>
                  <a:schemeClr val="tx1"/>
                </a:solidFill>
                <a:effectLst/>
                <a:latin typeface="+mn-lt"/>
                <a:ea typeface="+mn-ea"/>
                <a:cs typeface="+mn-cs"/>
              </a:rPr>
              <a:t> guru </a:t>
            </a:r>
            <a:r>
              <a:rPr lang="en-US" sz="1200" b="0" i="0" kern="1200" dirty="0" err="1" smtClean="0">
                <a:solidFill>
                  <a:schemeClr val="tx1"/>
                </a:solidFill>
                <a:effectLst/>
                <a:latin typeface="+mn-lt"/>
                <a:ea typeface="+mn-ea"/>
                <a:cs typeface="+mn-cs"/>
              </a:rPr>
              <a:t>merupakan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angin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segar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bagi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dunia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Pendidikan</a:t>
            </a:r>
            <a:r>
              <a:rPr lang="en-US" sz="1200" b="0" i="0" kern="1200" dirty="0" smtClean="0">
                <a:solidFill>
                  <a:schemeClr val="tx1"/>
                </a:solidFill>
                <a:effectLst/>
                <a:latin typeface="+mn-lt"/>
                <a:ea typeface="+mn-ea"/>
                <a:cs typeface="+mn-cs"/>
              </a:rPr>
              <a:t> di RI.</a:t>
            </a:r>
            <a:endParaRPr lang="en-US" dirty="0"/>
          </a:p>
        </p:txBody>
      </p:sp>
      <p:sp>
        <p:nvSpPr>
          <p:cNvPr id="4" name="Slide Number Placeholder 3"/>
          <p:cNvSpPr>
            <a:spLocks noGrp="1"/>
          </p:cNvSpPr>
          <p:nvPr>
            <p:ph type="sldNum" sz="quarter" idx="10"/>
          </p:nvPr>
        </p:nvSpPr>
        <p:spPr/>
        <p:txBody>
          <a:bodyPr/>
          <a:lstStyle/>
          <a:p>
            <a:fld id="{F9D67D20-40FE-46FB-8A24-A3AB9B64204B}" type="slidenum">
              <a:rPr lang="en-US" smtClean="0"/>
              <a:t>3</a:t>
            </a:fld>
            <a:endParaRPr lang="en-US"/>
          </a:p>
        </p:txBody>
      </p:sp>
    </p:spTree>
    <p:extLst>
      <p:ext uri="{BB962C8B-B14F-4D97-AF65-F5344CB8AC3E}">
        <p14:creationId xmlns:p14="http://schemas.microsoft.com/office/powerpoint/2010/main" val="4274411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F9D67D20-40FE-46FB-8A24-A3AB9B64204B}" type="slidenum">
              <a:rPr lang="en-US" smtClean="0"/>
              <a:t>32</a:t>
            </a:fld>
            <a:endParaRPr lang="en-US"/>
          </a:p>
        </p:txBody>
      </p:sp>
    </p:spTree>
    <p:extLst>
      <p:ext uri="{BB962C8B-B14F-4D97-AF65-F5344CB8AC3E}">
        <p14:creationId xmlns:p14="http://schemas.microsoft.com/office/powerpoint/2010/main" val="3975600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F9D67D20-40FE-46FB-8A24-A3AB9B64204B}" type="slidenum">
              <a:rPr lang="en-US" smtClean="0"/>
              <a:t>33</a:t>
            </a:fld>
            <a:endParaRPr lang="en-US"/>
          </a:p>
        </p:txBody>
      </p:sp>
    </p:spTree>
    <p:extLst>
      <p:ext uri="{BB962C8B-B14F-4D97-AF65-F5344CB8AC3E}">
        <p14:creationId xmlns:p14="http://schemas.microsoft.com/office/powerpoint/2010/main" val="33211013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smtClean="0"/>
              <a:t>Educators are likely already familiar with the </a:t>
            </a:r>
            <a:r>
              <a:rPr lang="en-US" sz="900" b="1" smtClean="0"/>
              <a:t>Rotation model</a:t>
            </a:r>
            <a:r>
              <a:rPr lang="en-US" sz="900" smtClean="0"/>
              <a:t> where students within a single class rotate between a number of different learning activities. In a blended learning Rotation model, though, at least one of these modalities is online learning. Other examples of rotation activities might include one-on-one time with the teacher, peer group interactions, teacher-led lessons, or independent study time. In the Rotation model, students learn primarily on a school campus, in a classroom with their teacher. Within the Rotation model, the Christensen Institute defines four sub-models: </a:t>
            </a:r>
            <a:r>
              <a:rPr lang="en-US" sz="900" b="1" smtClean="0"/>
              <a:t>Station Rotation, Lab Rotation, Flipped Classroom, </a:t>
            </a:r>
            <a:r>
              <a:rPr lang="en-US" sz="900" smtClean="0"/>
              <a:t>and</a:t>
            </a:r>
            <a:r>
              <a:rPr lang="en-US" sz="900" b="1" smtClean="0"/>
              <a:t> Individual Rotation</a:t>
            </a:r>
            <a:r>
              <a:rPr lang="en-US" sz="900" smtClean="0"/>
              <a:t>. </a:t>
            </a:r>
          </a:p>
          <a:p>
            <a:pPr lvl="2"/>
            <a:r>
              <a:rPr lang="en-US" sz="900" smtClean="0"/>
              <a:t>Using </a:t>
            </a:r>
            <a:r>
              <a:rPr lang="en-US" sz="900" b="1" smtClean="0"/>
              <a:t>Station Rotation</a:t>
            </a:r>
            <a:r>
              <a:rPr lang="en-US" sz="900" smtClean="0"/>
              <a:t>, within a single classroom students rotate through all learning activities on the same schedule, when prompted by either their teacher or the clock. </a:t>
            </a:r>
            <a:r>
              <a:rPr lang="en-US" sz="900" i="1" smtClean="0"/>
              <a:t>Watch a video of the Rotation model in action </a:t>
            </a:r>
            <a:r>
              <a:rPr lang="en-US" sz="900" i="1" smtClean="0">
                <a:hlinkClick r:id="rId3"/>
              </a:rPr>
              <a:t>here</a:t>
            </a:r>
            <a:r>
              <a:rPr lang="en-US" sz="900" i="1" smtClean="0"/>
              <a:t>.</a:t>
            </a:r>
            <a:endParaRPr lang="en-US" sz="900" smtClean="0"/>
          </a:p>
          <a:p>
            <a:pPr lvl="2"/>
            <a:r>
              <a:rPr lang="en-US" sz="900" b="1" smtClean="0"/>
              <a:t>Lab Rotation </a:t>
            </a:r>
            <a:r>
              <a:rPr lang="en-US" sz="900" smtClean="0"/>
              <a:t>is similar to Station Rotation; however, students rotate to a computer lab for online learning activities instead of staying within the same classroom. </a:t>
            </a:r>
            <a:r>
              <a:rPr lang="en-US" sz="900" i="1" smtClean="0"/>
              <a:t>Watch a video of the Lab Rotation model </a:t>
            </a:r>
            <a:r>
              <a:rPr lang="en-US" sz="900" i="1" smtClean="0">
                <a:hlinkClick r:id="rId4"/>
              </a:rPr>
              <a:t>here</a:t>
            </a:r>
            <a:r>
              <a:rPr lang="en-US" sz="900" i="1" smtClean="0"/>
              <a:t>.</a:t>
            </a:r>
            <a:endParaRPr lang="en-US" sz="900" smtClean="0"/>
          </a:p>
          <a:p>
            <a:pPr lvl="2"/>
            <a:r>
              <a:rPr lang="en-US" sz="900" smtClean="0"/>
              <a:t>In a </a:t>
            </a:r>
            <a:r>
              <a:rPr lang="en-US" sz="900" b="1" smtClean="0"/>
              <a:t>Flipped Classroom</a:t>
            </a:r>
            <a:r>
              <a:rPr lang="en-US" sz="900" smtClean="0"/>
              <a:t>, students spend their time away from school learning content independently through online video lectures and class time is then used for “homework.” Or, the classroom itself is redesigned in a way such that the teacher is no longer the focal point. Teachers no longer spend class time delivering direct instruction, but use it to guide supervised practice and provide individual assistance where needed. </a:t>
            </a:r>
            <a:r>
              <a:rPr lang="en-US" sz="900" i="1" smtClean="0"/>
              <a:t>Watch a video about the Flipped Classroom model </a:t>
            </a:r>
            <a:r>
              <a:rPr lang="en-US" sz="900" i="1" smtClean="0">
                <a:hlinkClick r:id="rId5"/>
              </a:rPr>
              <a:t>here</a:t>
            </a:r>
            <a:r>
              <a:rPr lang="en-US" sz="900" i="1" smtClean="0"/>
              <a:t>.</a:t>
            </a:r>
            <a:endParaRPr lang="en-US" sz="900" smtClean="0"/>
          </a:p>
          <a:p>
            <a:pPr lvl="2"/>
            <a:r>
              <a:rPr lang="en-US" sz="900" smtClean="0"/>
              <a:t>For </a:t>
            </a:r>
            <a:r>
              <a:rPr lang="en-US" sz="900" b="1" smtClean="0"/>
              <a:t>Individual Rotation</a:t>
            </a:r>
            <a:r>
              <a:rPr lang="en-US" sz="900" smtClean="0"/>
              <a:t> a teacher or algorithm sets each student’s daily schedule which allows students to rotate to some, not all, of the rotation activities based on their unique needs. </a:t>
            </a:r>
            <a:r>
              <a:rPr lang="en-US" sz="900" i="1" smtClean="0"/>
              <a:t>Watch a video of the Individual Rotation model in action </a:t>
            </a:r>
            <a:r>
              <a:rPr lang="en-US" sz="900" i="1" smtClean="0">
                <a:hlinkClick r:id="rId6"/>
              </a:rPr>
              <a:t>here</a:t>
            </a:r>
            <a:r>
              <a:rPr lang="en-US" sz="900" i="1" smtClean="0"/>
              <a:t>.</a:t>
            </a:r>
            <a:endParaRPr lang="en-US" sz="900" smtClean="0"/>
          </a:p>
          <a:p>
            <a:endParaRPr lang="en-US" sz="900" smtClean="0"/>
          </a:p>
          <a:p>
            <a:r>
              <a:rPr lang="en-US" sz="900" smtClean="0"/>
              <a:t>While the foundation of student learning in the </a:t>
            </a:r>
            <a:r>
              <a:rPr lang="en-US" sz="900" b="1" smtClean="0"/>
              <a:t>Flex model </a:t>
            </a:r>
            <a:r>
              <a:rPr lang="en-US" sz="900" smtClean="0"/>
              <a:t>is online, students still learn primarily at their school campus. Students in the Flex model benefit from both learning at their own pace online, as well as from direct teacher guidance in their classroom. Because students spend more time learning basic content online, this allows teachers to spend more of their time helping students in challenge areas or going deeper in content areas a student has mastered. Teachers might facilitate this learning time with small group activities, project-based learning, or one-on-one tutoring support. The Flex model may sound familiar to many educators, too; some of the first examples of the Flex model were credit recovery programs or alternative education centers, where students needed more flexibility to complete courses. </a:t>
            </a:r>
            <a:r>
              <a:rPr lang="en-US" sz="900" i="1" smtClean="0"/>
              <a:t>Watch a video of the Flex model in action </a:t>
            </a:r>
            <a:r>
              <a:rPr lang="en-US" sz="900" i="1" smtClean="0">
                <a:hlinkClick r:id="rId7"/>
              </a:rPr>
              <a:t>here</a:t>
            </a:r>
            <a:r>
              <a:rPr lang="en-US" sz="900" i="1" smtClean="0"/>
              <a:t>.</a:t>
            </a:r>
            <a:endParaRPr lang="en-US" sz="900" smtClean="0"/>
          </a:p>
          <a:p>
            <a:endParaRPr lang="en-US" sz="900" smtClean="0"/>
          </a:p>
          <a:p>
            <a:r>
              <a:rPr lang="en-US" sz="900" smtClean="0"/>
              <a:t>In the </a:t>
            </a:r>
            <a:r>
              <a:rPr lang="en-US" sz="900" b="1" smtClean="0"/>
              <a:t>À La Carte model</a:t>
            </a:r>
            <a:r>
              <a:rPr lang="en-US" sz="900" smtClean="0"/>
              <a:t>, students have the option to pick and choose courses to take online as a way to supplement their existing course load at their school campus. This model is most commonly found at the high school level, where students may choose to enroll in a course not currently offered by their school, such as an Advanced Placement course or a unique language course. In the À La Carte model a student could take this course entirely online, either in a study hall period or outside of school time. This model is different from full-time virtual schools because it does not make up the entire school experience for students. While some courses are online, others are taken in school so students still benefit from interaction with teachers and peers. </a:t>
            </a:r>
            <a:r>
              <a:rPr lang="en-US" sz="900" i="1" smtClean="0"/>
              <a:t>Watch a video of the À La Carte model in action </a:t>
            </a:r>
            <a:r>
              <a:rPr lang="en-US" sz="900" i="1" smtClean="0">
                <a:hlinkClick r:id="rId8"/>
              </a:rPr>
              <a:t>here</a:t>
            </a:r>
            <a:r>
              <a:rPr lang="en-US" sz="900" i="1" smtClean="0"/>
              <a:t>.</a:t>
            </a:r>
            <a:endParaRPr lang="en-US" sz="900" smtClean="0"/>
          </a:p>
          <a:p>
            <a:endParaRPr lang="en-US" sz="900" smtClean="0"/>
          </a:p>
          <a:p>
            <a:r>
              <a:rPr lang="en-US" sz="900" smtClean="0"/>
              <a:t>The </a:t>
            </a:r>
            <a:r>
              <a:rPr lang="en-US" sz="900" b="1" smtClean="0"/>
              <a:t>Enriched Virtual model </a:t>
            </a:r>
            <a:r>
              <a:rPr lang="en-US" sz="900" smtClean="0"/>
              <a:t>allows students to spend most of their time completing coursework online remotely, supplemented by required in-person learning sessions with their teacher. While online learning is fundamental to the Enriched Virtual model, it differs from full-time virtual schools because face-to-face learning is a </a:t>
            </a:r>
            <a:r>
              <a:rPr lang="en-US" sz="900" i="1" smtClean="0"/>
              <a:t>required</a:t>
            </a:r>
            <a:r>
              <a:rPr lang="en-US" sz="900" smtClean="0"/>
              <a:t> component of the coursework, not optional as it is in full-time virtual schools. In fact, many full-time virtual schools have transitioned their programs to an Enriched Virtual model to provide students with the important experiences of a school campus. </a:t>
            </a:r>
            <a:r>
              <a:rPr lang="en-US" sz="900" i="1" smtClean="0"/>
              <a:t>Watch a video of the Enriched Virtual in action </a:t>
            </a:r>
            <a:r>
              <a:rPr lang="en-US" sz="900" i="1" smtClean="0">
                <a:hlinkClick r:id="rId9"/>
              </a:rPr>
              <a:t>here</a:t>
            </a:r>
            <a:r>
              <a:rPr lang="en-US" sz="900" i="1" smtClean="0"/>
              <a:t>.</a:t>
            </a:r>
            <a:endParaRPr lang="en-US" sz="900" smtClean="0"/>
          </a:p>
          <a:p>
            <a:endParaRPr lang="id-ID" sz="900"/>
          </a:p>
        </p:txBody>
      </p:sp>
      <p:sp>
        <p:nvSpPr>
          <p:cNvPr id="4" name="Slide Number Placeholder 3"/>
          <p:cNvSpPr>
            <a:spLocks noGrp="1"/>
          </p:cNvSpPr>
          <p:nvPr>
            <p:ph type="sldNum" sz="quarter" idx="10"/>
          </p:nvPr>
        </p:nvSpPr>
        <p:spPr/>
        <p:txBody>
          <a:bodyPr/>
          <a:lstStyle/>
          <a:p>
            <a:fld id="{F9D67D20-40FE-46FB-8A24-A3AB9B64204B}" type="slidenum">
              <a:rPr lang="en-US" smtClean="0"/>
              <a:t>34</a:t>
            </a:fld>
            <a:endParaRPr lang="en-US"/>
          </a:p>
        </p:txBody>
      </p:sp>
    </p:spTree>
    <p:extLst>
      <p:ext uri="{BB962C8B-B14F-4D97-AF65-F5344CB8AC3E}">
        <p14:creationId xmlns:p14="http://schemas.microsoft.com/office/powerpoint/2010/main" val="30787346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smtClean="0"/>
              <a:t>Educators are likely already familiar with the </a:t>
            </a:r>
            <a:r>
              <a:rPr lang="en-US" sz="900" b="1" smtClean="0"/>
              <a:t>Rotation model</a:t>
            </a:r>
            <a:r>
              <a:rPr lang="en-US" sz="900" smtClean="0"/>
              <a:t> where students within a single class rotate between a number of different learning activities. In a blended learning Rotation model, though, at least one of these modalities is online learning. Other examples of rotation activities might include one-on-one time with the teacher, peer group interactions, teacher-led lessons, or independent study time. In the Rotation model, students learn primarily on a school campus, in a classroom with their teacher. Within the Rotation model, the Christensen Institute defines four sub-models: </a:t>
            </a:r>
            <a:r>
              <a:rPr lang="en-US" sz="900" b="1" smtClean="0"/>
              <a:t>Station Rotation, Lab Rotation, Flipped Classroom, </a:t>
            </a:r>
            <a:r>
              <a:rPr lang="en-US" sz="900" smtClean="0"/>
              <a:t>and</a:t>
            </a:r>
            <a:r>
              <a:rPr lang="en-US" sz="900" b="1" smtClean="0"/>
              <a:t> Individual Rotation</a:t>
            </a:r>
            <a:r>
              <a:rPr lang="en-US" sz="900" smtClean="0"/>
              <a:t>. </a:t>
            </a:r>
          </a:p>
          <a:p>
            <a:pPr lvl="2"/>
            <a:r>
              <a:rPr lang="en-US" sz="900" smtClean="0"/>
              <a:t>Using </a:t>
            </a:r>
            <a:r>
              <a:rPr lang="en-US" sz="900" b="1" smtClean="0"/>
              <a:t>Station Rotation</a:t>
            </a:r>
            <a:r>
              <a:rPr lang="en-US" sz="900" smtClean="0"/>
              <a:t>, within a single classroom students rotate through all learning activities on the same schedule, when prompted by either their teacher or the clock. </a:t>
            </a:r>
            <a:r>
              <a:rPr lang="en-US" sz="900" i="1" smtClean="0"/>
              <a:t>Watch a video of the Rotation model in action </a:t>
            </a:r>
            <a:r>
              <a:rPr lang="en-US" sz="900" i="1" smtClean="0">
                <a:hlinkClick r:id="rId3"/>
              </a:rPr>
              <a:t>here</a:t>
            </a:r>
            <a:r>
              <a:rPr lang="en-US" sz="900" i="1" smtClean="0"/>
              <a:t>.</a:t>
            </a:r>
            <a:endParaRPr lang="en-US" sz="900" smtClean="0"/>
          </a:p>
          <a:p>
            <a:pPr lvl="2"/>
            <a:r>
              <a:rPr lang="en-US" sz="900" b="1" smtClean="0"/>
              <a:t>Lab Rotation </a:t>
            </a:r>
            <a:r>
              <a:rPr lang="en-US" sz="900" smtClean="0"/>
              <a:t>is similar to Station Rotation; however, students rotate to a computer lab for online learning activities instead of staying within the same classroom. </a:t>
            </a:r>
            <a:r>
              <a:rPr lang="en-US" sz="900" i="1" smtClean="0"/>
              <a:t>Watch a video of the Lab Rotation model </a:t>
            </a:r>
            <a:r>
              <a:rPr lang="en-US" sz="900" i="1" smtClean="0">
                <a:hlinkClick r:id="rId4"/>
              </a:rPr>
              <a:t>here</a:t>
            </a:r>
            <a:r>
              <a:rPr lang="en-US" sz="900" i="1" smtClean="0"/>
              <a:t>.</a:t>
            </a:r>
            <a:endParaRPr lang="en-US" sz="900" smtClean="0"/>
          </a:p>
          <a:p>
            <a:pPr lvl="2"/>
            <a:r>
              <a:rPr lang="en-US" sz="900" smtClean="0"/>
              <a:t>In a </a:t>
            </a:r>
            <a:r>
              <a:rPr lang="en-US" sz="900" b="1" smtClean="0"/>
              <a:t>Flipped Classroom</a:t>
            </a:r>
            <a:r>
              <a:rPr lang="en-US" sz="900" smtClean="0"/>
              <a:t>, students spend their time away from school learning content independently through online video lectures and class time is then used for “homework.” Or, the classroom itself is redesigned in a way such that the teacher is no longer the focal point. Teachers no longer spend class time delivering direct instruction, but use it to guide supervised practice and provide individual assistance where needed. </a:t>
            </a:r>
            <a:r>
              <a:rPr lang="en-US" sz="900" i="1" smtClean="0"/>
              <a:t>Watch a video about the Flipped Classroom model </a:t>
            </a:r>
            <a:r>
              <a:rPr lang="en-US" sz="900" i="1" smtClean="0">
                <a:hlinkClick r:id="rId5"/>
              </a:rPr>
              <a:t>here</a:t>
            </a:r>
            <a:r>
              <a:rPr lang="en-US" sz="900" i="1" smtClean="0"/>
              <a:t>.</a:t>
            </a:r>
            <a:endParaRPr lang="en-US" sz="900" smtClean="0"/>
          </a:p>
          <a:p>
            <a:pPr lvl="2"/>
            <a:r>
              <a:rPr lang="en-US" sz="900" smtClean="0"/>
              <a:t>For </a:t>
            </a:r>
            <a:r>
              <a:rPr lang="en-US" sz="900" b="1" smtClean="0"/>
              <a:t>Individual Rotation</a:t>
            </a:r>
            <a:r>
              <a:rPr lang="en-US" sz="900" smtClean="0"/>
              <a:t> a teacher or algorithm sets each student’s daily schedule which allows students to rotate to some, not all, of the rotation activities based on their unique needs. </a:t>
            </a:r>
            <a:r>
              <a:rPr lang="en-US" sz="900" i="1" smtClean="0"/>
              <a:t>Watch a video of the Individual Rotation model in action </a:t>
            </a:r>
            <a:r>
              <a:rPr lang="en-US" sz="900" i="1" smtClean="0">
                <a:hlinkClick r:id="rId6"/>
              </a:rPr>
              <a:t>here</a:t>
            </a:r>
            <a:r>
              <a:rPr lang="en-US" sz="900" i="1" smtClean="0"/>
              <a:t>.</a:t>
            </a:r>
            <a:endParaRPr lang="en-US" sz="900" smtClean="0"/>
          </a:p>
          <a:p>
            <a:endParaRPr lang="en-US" sz="900" smtClean="0"/>
          </a:p>
          <a:p>
            <a:r>
              <a:rPr lang="en-US" sz="900" smtClean="0"/>
              <a:t>While the foundation of student learning in the </a:t>
            </a:r>
            <a:r>
              <a:rPr lang="en-US" sz="900" b="1" smtClean="0"/>
              <a:t>Flex model </a:t>
            </a:r>
            <a:r>
              <a:rPr lang="en-US" sz="900" smtClean="0"/>
              <a:t>is online, students still learn primarily at their school campus. Students in the Flex model benefit from both learning at their own pace online, as well as from direct teacher guidance in their classroom. Because students spend more time learning basic content online, this allows teachers to spend more of their time helping students in challenge areas or going deeper in content areas a student has mastered. Teachers might facilitate this learning time with small group activities, project-based learning, or one-on-one tutoring support. The Flex model may sound familiar to many educators, too; some of the first examples of the Flex model were credit recovery programs or alternative education centers, where students needed more flexibility to complete courses. </a:t>
            </a:r>
            <a:r>
              <a:rPr lang="en-US" sz="900" i="1" smtClean="0"/>
              <a:t>Watch a video of the Flex model in action </a:t>
            </a:r>
            <a:r>
              <a:rPr lang="en-US" sz="900" i="1" smtClean="0">
                <a:hlinkClick r:id="rId7"/>
              </a:rPr>
              <a:t>here</a:t>
            </a:r>
            <a:r>
              <a:rPr lang="en-US" sz="900" i="1" smtClean="0"/>
              <a:t>.</a:t>
            </a:r>
            <a:endParaRPr lang="en-US" sz="900" smtClean="0"/>
          </a:p>
          <a:p>
            <a:endParaRPr lang="en-US" sz="900" smtClean="0"/>
          </a:p>
          <a:p>
            <a:r>
              <a:rPr lang="en-US" sz="900" smtClean="0"/>
              <a:t>In the </a:t>
            </a:r>
            <a:r>
              <a:rPr lang="en-US" sz="900" b="1" smtClean="0"/>
              <a:t>À La Carte model</a:t>
            </a:r>
            <a:r>
              <a:rPr lang="en-US" sz="900" smtClean="0"/>
              <a:t>, students have the option to pick and choose courses to take online as a way to supplement their existing course load at their school campus. This model is most commonly found at the high school level, where students may choose to enroll in a course not currently offered by their school, such as an Advanced Placement course or a unique language course. In the À La Carte model a student could take this course entirely online, either in a study hall period or outside of school time. This model is different from full-time virtual schools because it does not make up the entire school experience for students. While some courses are online, others are taken in school so students still benefit from interaction with teachers and peers. </a:t>
            </a:r>
            <a:r>
              <a:rPr lang="en-US" sz="900" i="1" smtClean="0"/>
              <a:t>Watch a video of the À La Carte model in action </a:t>
            </a:r>
            <a:r>
              <a:rPr lang="en-US" sz="900" i="1" smtClean="0">
                <a:hlinkClick r:id="rId8"/>
              </a:rPr>
              <a:t>here</a:t>
            </a:r>
            <a:r>
              <a:rPr lang="en-US" sz="900" i="1" smtClean="0"/>
              <a:t>.</a:t>
            </a:r>
            <a:endParaRPr lang="en-US" sz="900" smtClean="0"/>
          </a:p>
          <a:p>
            <a:endParaRPr lang="en-US" sz="900" smtClean="0"/>
          </a:p>
          <a:p>
            <a:r>
              <a:rPr lang="en-US" sz="900" smtClean="0"/>
              <a:t>The </a:t>
            </a:r>
            <a:r>
              <a:rPr lang="en-US" sz="900" b="1" smtClean="0"/>
              <a:t>Enriched Virtual model </a:t>
            </a:r>
            <a:r>
              <a:rPr lang="en-US" sz="900" smtClean="0"/>
              <a:t>allows students to spend most of their time completing coursework online remotely, supplemented by required in-person learning sessions with their teacher. While online learning is fundamental to the Enriched Virtual model, it differs from full-time virtual schools because face-to-face learning is a </a:t>
            </a:r>
            <a:r>
              <a:rPr lang="en-US" sz="900" i="1" smtClean="0"/>
              <a:t>required</a:t>
            </a:r>
            <a:r>
              <a:rPr lang="en-US" sz="900" smtClean="0"/>
              <a:t> component of the coursework, not optional as it is in full-time virtual schools. In fact, many full-time virtual schools have transitioned their programs to an Enriched Virtual model to provide students with the important experiences of a school campus. </a:t>
            </a:r>
            <a:r>
              <a:rPr lang="en-US" sz="900" i="1" smtClean="0"/>
              <a:t>Watch a video of the Enriched Virtual in action </a:t>
            </a:r>
            <a:r>
              <a:rPr lang="en-US" sz="900" i="1" smtClean="0">
                <a:hlinkClick r:id="rId9"/>
              </a:rPr>
              <a:t>here</a:t>
            </a:r>
            <a:r>
              <a:rPr lang="en-US" sz="900" i="1" smtClean="0"/>
              <a:t>.</a:t>
            </a:r>
            <a:endParaRPr lang="en-US" sz="900" smtClean="0"/>
          </a:p>
          <a:p>
            <a:endParaRPr lang="id-ID" sz="900"/>
          </a:p>
        </p:txBody>
      </p:sp>
      <p:sp>
        <p:nvSpPr>
          <p:cNvPr id="4" name="Slide Number Placeholder 3"/>
          <p:cNvSpPr>
            <a:spLocks noGrp="1"/>
          </p:cNvSpPr>
          <p:nvPr>
            <p:ph type="sldNum" sz="quarter" idx="10"/>
          </p:nvPr>
        </p:nvSpPr>
        <p:spPr/>
        <p:txBody>
          <a:bodyPr/>
          <a:lstStyle/>
          <a:p>
            <a:fld id="{F9D67D20-40FE-46FB-8A24-A3AB9B64204B}" type="slidenum">
              <a:rPr lang="en-US" smtClean="0"/>
              <a:t>35</a:t>
            </a:fld>
            <a:endParaRPr lang="en-US"/>
          </a:p>
        </p:txBody>
      </p:sp>
    </p:spTree>
    <p:extLst>
      <p:ext uri="{BB962C8B-B14F-4D97-AF65-F5344CB8AC3E}">
        <p14:creationId xmlns:p14="http://schemas.microsoft.com/office/powerpoint/2010/main" val="30787346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F9D67D20-40FE-46FB-8A24-A3AB9B64204B}" type="slidenum">
              <a:rPr lang="en-US" smtClean="0"/>
              <a:t>36</a:t>
            </a:fld>
            <a:endParaRPr lang="en-US"/>
          </a:p>
        </p:txBody>
      </p:sp>
    </p:spTree>
    <p:extLst>
      <p:ext uri="{BB962C8B-B14F-4D97-AF65-F5344CB8AC3E}">
        <p14:creationId xmlns:p14="http://schemas.microsoft.com/office/powerpoint/2010/main" val="30787346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F9D67D20-40FE-46FB-8A24-A3AB9B64204B}" type="slidenum">
              <a:rPr lang="en-US" smtClean="0"/>
              <a:t>37</a:t>
            </a:fld>
            <a:endParaRPr lang="en-US"/>
          </a:p>
        </p:txBody>
      </p:sp>
    </p:spTree>
    <p:extLst>
      <p:ext uri="{BB962C8B-B14F-4D97-AF65-F5344CB8AC3E}">
        <p14:creationId xmlns:p14="http://schemas.microsoft.com/office/powerpoint/2010/main" val="30787346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F9D67D20-40FE-46FB-8A24-A3AB9B64204B}" type="slidenum">
              <a:rPr lang="en-US" smtClean="0"/>
              <a:t>38</a:t>
            </a:fld>
            <a:endParaRPr lang="en-US"/>
          </a:p>
        </p:txBody>
      </p:sp>
    </p:spTree>
    <p:extLst>
      <p:ext uri="{BB962C8B-B14F-4D97-AF65-F5344CB8AC3E}">
        <p14:creationId xmlns:p14="http://schemas.microsoft.com/office/powerpoint/2010/main" val="3078734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F9D67D20-40FE-46FB-8A24-A3AB9B64204B}" type="slidenum">
              <a:rPr lang="en-US" smtClean="0"/>
              <a:t>39</a:t>
            </a:fld>
            <a:endParaRPr lang="en-US"/>
          </a:p>
        </p:txBody>
      </p:sp>
    </p:spTree>
    <p:extLst>
      <p:ext uri="{BB962C8B-B14F-4D97-AF65-F5344CB8AC3E}">
        <p14:creationId xmlns:p14="http://schemas.microsoft.com/office/powerpoint/2010/main" val="30787346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F9D67D20-40FE-46FB-8A24-A3AB9B64204B}" type="slidenum">
              <a:rPr lang="en-US" smtClean="0"/>
              <a:t>40</a:t>
            </a:fld>
            <a:endParaRPr lang="en-US"/>
          </a:p>
        </p:txBody>
      </p:sp>
    </p:spTree>
    <p:extLst>
      <p:ext uri="{BB962C8B-B14F-4D97-AF65-F5344CB8AC3E}">
        <p14:creationId xmlns:p14="http://schemas.microsoft.com/office/powerpoint/2010/main" val="30787346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F9D67D20-40FE-46FB-8A24-A3AB9B64204B}" type="slidenum">
              <a:rPr lang="en-US" smtClean="0"/>
              <a:t>41</a:t>
            </a:fld>
            <a:endParaRPr lang="en-US"/>
          </a:p>
        </p:txBody>
      </p:sp>
    </p:spTree>
    <p:extLst>
      <p:ext uri="{BB962C8B-B14F-4D97-AF65-F5344CB8AC3E}">
        <p14:creationId xmlns:p14="http://schemas.microsoft.com/office/powerpoint/2010/main" val="3078734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0000"/>
              </a:lnSpc>
              <a:spcBef>
                <a:spcPct val="0"/>
              </a:spcBef>
              <a:spcAft>
                <a:spcPct val="0"/>
              </a:spcAft>
            </a:pPr>
            <a:r>
              <a:rPr lang="en-US" sz="900">
                <a:solidFill>
                  <a:prstClr val="black"/>
                </a:solidFill>
                <a:cs typeface="Arial" pitchFamily="34" charset="0"/>
              </a:rPr>
              <a:t>Edukasi 4.0 adalah sistem pendidikan berbasis inovasi, di mana:</a:t>
            </a:r>
          </a:p>
          <a:p>
            <a:pPr marL="285711" indent="-285711" fontAlgn="base">
              <a:spcBef>
                <a:spcPct val="0"/>
              </a:spcBef>
              <a:spcAft>
                <a:spcPct val="0"/>
              </a:spcAft>
              <a:buFont typeface="Wingdings"/>
              <a:buChar char="à"/>
            </a:pPr>
            <a:r>
              <a:rPr lang="en-US" sz="900">
                <a:solidFill>
                  <a:prstClr val="black"/>
                </a:solidFill>
                <a:ea typeface="Kozuka Gothic Pro H" pitchFamily="34" charset="-128"/>
                <a:cs typeface="Arial" pitchFamily="34" charset="0"/>
                <a:sym typeface="Wingdings" pitchFamily="2" charset="2"/>
              </a:rPr>
              <a:t>Tidak lagi berfokus utama pada “apa yang diajarkan”</a:t>
            </a:r>
            <a:br>
              <a:rPr lang="en-US" sz="900">
                <a:solidFill>
                  <a:prstClr val="black"/>
                </a:solidFill>
                <a:ea typeface="Kozuka Gothic Pro H" pitchFamily="34" charset="-128"/>
                <a:cs typeface="Arial" pitchFamily="34" charset="0"/>
                <a:sym typeface="Wingdings" pitchFamily="2" charset="2"/>
              </a:rPr>
            </a:br>
            <a:r>
              <a:rPr lang="en-US" sz="900">
                <a:solidFill>
                  <a:prstClr val="black"/>
                </a:solidFill>
                <a:ea typeface="Kozuka Gothic Pro H" pitchFamily="34" charset="-128"/>
                <a:cs typeface="Arial" pitchFamily="34" charset="0"/>
                <a:sym typeface="Wingdings" pitchFamily="2" charset="2"/>
              </a:rPr>
              <a:t>Sampai dengan awal tahun 2000an, kita masih sering berganti-ganti kurikulum pendidikan dan bahkan penyesuaian materi pelajaran secara signifikan. </a:t>
            </a:r>
            <a:br>
              <a:rPr lang="en-US" sz="900">
                <a:solidFill>
                  <a:prstClr val="black"/>
                </a:solidFill>
                <a:ea typeface="Kozuka Gothic Pro H" pitchFamily="34" charset="-128"/>
                <a:cs typeface="Arial" pitchFamily="34" charset="0"/>
                <a:sym typeface="Wingdings" pitchFamily="2" charset="2"/>
              </a:rPr>
            </a:br>
            <a:endParaRPr lang="en-US" sz="900">
              <a:solidFill>
                <a:prstClr val="black"/>
              </a:solidFill>
              <a:ea typeface="Kozuka Gothic Pro H" pitchFamily="34" charset="-128"/>
              <a:cs typeface="Arial" pitchFamily="34" charset="0"/>
              <a:sym typeface="Wingdings" pitchFamily="2" charset="2"/>
            </a:endParaRPr>
          </a:p>
          <a:p>
            <a:pPr marL="285711" indent="-285711" defTabSz="914275" fontAlgn="base">
              <a:spcBef>
                <a:spcPct val="0"/>
              </a:spcBef>
              <a:spcAft>
                <a:spcPct val="0"/>
              </a:spcAft>
              <a:buFont typeface="Wingdings"/>
              <a:buChar char="à"/>
              <a:defRPr/>
            </a:pPr>
            <a:r>
              <a:rPr lang="en-US" sz="900">
                <a:solidFill>
                  <a:prstClr val="black"/>
                </a:solidFill>
                <a:ea typeface="Kozuka Gothic Pro H" pitchFamily="34" charset="-128"/>
                <a:cs typeface="Arial" pitchFamily="34" charset="0"/>
                <a:sym typeface="Wingdings" pitchFamily="2" charset="2"/>
              </a:rPr>
              <a:t>Berfokus pada “bagaimana cara mengajarkannya”</a:t>
            </a:r>
            <a:br>
              <a:rPr lang="en-US" sz="900">
                <a:solidFill>
                  <a:prstClr val="black"/>
                </a:solidFill>
                <a:ea typeface="Kozuka Gothic Pro H" pitchFamily="34" charset="-128"/>
                <a:cs typeface="Arial" pitchFamily="34" charset="0"/>
                <a:sym typeface="Wingdings" pitchFamily="2" charset="2"/>
              </a:rPr>
            </a:br>
            <a:r>
              <a:rPr lang="en-US" sz="900">
                <a:solidFill>
                  <a:prstClr val="black"/>
                </a:solidFill>
                <a:ea typeface="Kozuka Gothic Pro H" pitchFamily="34" charset="-128"/>
                <a:cs typeface="Arial" pitchFamily="34" charset="0"/>
                <a:sym typeface="Wingdings" pitchFamily="2" charset="2"/>
              </a:rPr>
              <a:t>Dewasa ini, signifikansi perubahan lebih terlihat pada bagaimana cara menyampaikan materi kepada para siswa.</a:t>
            </a:r>
            <a:br>
              <a:rPr lang="en-US" sz="900">
                <a:solidFill>
                  <a:prstClr val="black"/>
                </a:solidFill>
                <a:ea typeface="Kozuka Gothic Pro H" pitchFamily="34" charset="-128"/>
                <a:cs typeface="Arial" pitchFamily="34" charset="0"/>
                <a:sym typeface="Wingdings" pitchFamily="2" charset="2"/>
              </a:rPr>
            </a:br>
            <a:r>
              <a:rPr lang="en-US" sz="900">
                <a:solidFill>
                  <a:prstClr val="black"/>
                </a:solidFill>
                <a:ea typeface="Kozuka Gothic Pro H" pitchFamily="34" charset="-128"/>
                <a:cs typeface="Arial" pitchFamily="34" charset="0"/>
                <a:sym typeface="Wingdings" pitchFamily="2" charset="2"/>
              </a:rPr>
              <a:t>Salah satunya adalah dengan intensifnya pemanfaatan TIK dalam pendidikan dan pembelajaran. Saat ini, e-learning merajalela di mana-mana. Kita dapat melihat kuatnya promosi salah satu e-learning komersial di televisi, dengan menggandeng artis2 belia yang terkenal. Para siswa sudah mengenal pemanfaatan IT dalam belajar, para gurunya jangan sampai tertinggal, harus segera menyesuaikan dengan pola/gaya belajar siswa. Jika siswa dekat dengan IT, guru pun harus sama-sama dekat dengan IT. Bahkan termasuk keluarga, pun harus melek IT, khususnya pengetahuan dasar mengenai pemanfaatan IT dalam belajar.</a:t>
            </a:r>
            <a:br>
              <a:rPr lang="en-US" sz="900">
                <a:solidFill>
                  <a:prstClr val="black"/>
                </a:solidFill>
                <a:ea typeface="Kozuka Gothic Pro H" pitchFamily="34" charset="-128"/>
                <a:cs typeface="Arial" pitchFamily="34" charset="0"/>
                <a:sym typeface="Wingdings" pitchFamily="2" charset="2"/>
              </a:rPr>
            </a:br>
            <a:endParaRPr lang="en-US" sz="900">
              <a:solidFill>
                <a:prstClr val="black"/>
              </a:solidFill>
              <a:ea typeface="Kozuka Gothic Pro H" pitchFamily="34" charset="-128"/>
              <a:cs typeface="Arial" pitchFamily="34" charset="0"/>
              <a:sym typeface="Wingdings" pitchFamily="2" charset="2"/>
            </a:endParaRPr>
          </a:p>
          <a:p>
            <a:pPr marL="285711" indent="-285711" fontAlgn="base">
              <a:spcBef>
                <a:spcPct val="0"/>
              </a:spcBef>
              <a:spcAft>
                <a:spcPct val="0"/>
              </a:spcAft>
              <a:buFont typeface="Wingdings"/>
              <a:buChar char="à"/>
            </a:pPr>
            <a:r>
              <a:rPr lang="en-US" sz="900">
                <a:solidFill>
                  <a:srgbClr val="FF0000"/>
                </a:solidFill>
                <a:cs typeface="Arial" pitchFamily="34" charset="0"/>
              </a:rPr>
              <a:t>Bertujuan </a:t>
            </a:r>
            <a:r>
              <a:rPr lang="id-ID" sz="900">
                <a:solidFill>
                  <a:srgbClr val="FF0000"/>
                </a:solidFill>
                <a:cs typeface="Arial" pitchFamily="34" charset="0"/>
              </a:rPr>
              <a:t>mengembangkan dan meningkatkan pendidikan individual yang akan terus mendefinisikan cara anak-anak masa depan bekerja dan hidup</a:t>
            </a:r>
            <a:r>
              <a:rPr lang="en-US" sz="900">
                <a:solidFill>
                  <a:srgbClr val="FF0000"/>
                </a:solidFill>
                <a:cs typeface="Arial" pitchFamily="34" charset="0"/>
              </a:rPr>
              <a:t> dengan berkolaborasi seluas-luasnya dalam memecahkan permasalahan.</a:t>
            </a:r>
            <a:br>
              <a:rPr lang="en-US" sz="900">
                <a:solidFill>
                  <a:srgbClr val="FF0000"/>
                </a:solidFill>
                <a:cs typeface="Arial" pitchFamily="34" charset="0"/>
              </a:rPr>
            </a:br>
            <a:r>
              <a:rPr lang="en-US" sz="900">
                <a:solidFill>
                  <a:srgbClr val="FF0000"/>
                </a:solidFill>
                <a:cs typeface="Arial" pitchFamily="34" charset="0"/>
              </a:rPr>
              <a:t>Dahulu komunikasi siswa terbatas di dalam kelas dan sekolah, saat ini kita membicarakan kolaborasi yang sifatnya GLOBAL. Guru dan siswa dapat berkomunikasi dengan siapapun, di belahan bumi yang mana pun. Pendidikan yang membiasakan siswa berkomunikasi dan kemudian bekerja sama lintas sekolah/regional, akan membentuk generasi yang kolaboratif yang kelak mampu menyelesaikan permasalahan global di mana pun mereka bekerja.</a:t>
            </a:r>
            <a:br>
              <a:rPr lang="en-US" sz="900">
                <a:solidFill>
                  <a:srgbClr val="FF0000"/>
                </a:solidFill>
                <a:cs typeface="Arial" pitchFamily="34" charset="0"/>
              </a:rPr>
            </a:br>
            <a:endParaRPr lang="en-US" sz="900">
              <a:solidFill>
                <a:srgbClr val="FF0000"/>
              </a:solidFill>
              <a:cs typeface="Arial" pitchFamily="34" charset="0"/>
            </a:endParaRPr>
          </a:p>
          <a:p>
            <a:pPr marL="285711" indent="-285711" fontAlgn="base">
              <a:spcBef>
                <a:spcPct val="0"/>
              </a:spcBef>
              <a:spcAft>
                <a:spcPct val="0"/>
              </a:spcAft>
              <a:buFont typeface="Wingdings"/>
              <a:buChar char="à"/>
            </a:pPr>
            <a:r>
              <a:rPr lang="en-US" sz="900">
                <a:solidFill>
                  <a:prstClr val="black"/>
                </a:solidFill>
                <a:ea typeface="Kozuka Gothic Pro H" pitchFamily="34" charset="-128"/>
                <a:cs typeface="Arial" pitchFamily="34" charset="0"/>
              </a:rPr>
              <a:t>Menggunakan teknologi dari Revolusi Industri 4.0 dalam pembelajaran.</a:t>
            </a:r>
            <a:br>
              <a:rPr lang="en-US" sz="900">
                <a:solidFill>
                  <a:prstClr val="black"/>
                </a:solidFill>
                <a:ea typeface="Kozuka Gothic Pro H" pitchFamily="34" charset="-128"/>
                <a:cs typeface="Arial" pitchFamily="34" charset="0"/>
              </a:rPr>
            </a:br>
            <a:r>
              <a:rPr lang="en-US" sz="900">
                <a:solidFill>
                  <a:prstClr val="black"/>
                </a:solidFill>
                <a:ea typeface="Kozuka Gothic Pro H" pitchFamily="34" charset="-128"/>
                <a:cs typeface="Arial" pitchFamily="34" charset="0"/>
              </a:rPr>
              <a:t>Internet, IoT (Internet of Things), cloud computing, big data, Smartsystem, Aumented Reality (AR)/Virtual Reality (VR), adalah sedikit contoh teknologi digital yang sudah digunakan secara masif dalam bidang pendidikan.</a:t>
            </a:r>
            <a:br>
              <a:rPr lang="en-US" sz="900">
                <a:solidFill>
                  <a:prstClr val="black"/>
                </a:solidFill>
                <a:ea typeface="Kozuka Gothic Pro H" pitchFamily="34" charset="-128"/>
                <a:cs typeface="Arial" pitchFamily="34" charset="0"/>
              </a:rPr>
            </a:br>
            <a:r>
              <a:rPr lang="en-US" sz="900">
                <a:solidFill>
                  <a:prstClr val="black"/>
                </a:solidFill>
                <a:ea typeface="Kozuka Gothic Pro H" pitchFamily="34" charset="-128"/>
                <a:cs typeface="Arial" pitchFamily="34" charset="0"/>
              </a:rPr>
              <a:t>Jika Anda adalah pendidik atau calon pendidik, berkontribusilah demi masa depan pendidikan Indonesia dengan cara menguasai teknologi, khususnya teknologi digital, bagi pendidikan. Jangan sampai Indonesia tertinggal dari negara-negara tetangga. Vietnam, adalah salah satu negara tetangga yang tadinya tertinggal namun sekarang kemajuannya sangat pesat. Mereka banyak mengirimkan mahasiswanya untuk belajar dari negara lain, termasuk belajar dari Indonesia. Malaysia dulu belajar dari Indonesia, bahkan kita mengirimkan guru-guru untuk mengajar anak-anak mereka. Lihat sekarang, Malaysia dalam beberapa hal di bidang pendidikan justru mendahului kita. Pemanfaatan TIK untuk pendidikan di sana sedikit lebih advance dan lebih merata dari kita.</a:t>
            </a:r>
          </a:p>
          <a:p>
            <a:pPr>
              <a:lnSpc>
                <a:spcPct val="100000"/>
              </a:lnSpc>
            </a:pPr>
            <a:endParaRPr lang="id-ID" sz="900">
              <a:cs typeface="Arial" pitchFamily="34" charset="0"/>
            </a:endParaRPr>
          </a:p>
        </p:txBody>
      </p:sp>
      <p:sp>
        <p:nvSpPr>
          <p:cNvPr id="4" name="Slide Number Placeholder 3"/>
          <p:cNvSpPr>
            <a:spLocks noGrp="1"/>
          </p:cNvSpPr>
          <p:nvPr>
            <p:ph type="sldNum" sz="quarter" idx="10"/>
          </p:nvPr>
        </p:nvSpPr>
        <p:spPr/>
        <p:txBody>
          <a:bodyPr/>
          <a:lstStyle/>
          <a:p>
            <a:fld id="{F9D67D20-40FE-46FB-8A24-A3AB9B64204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5410979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F9D67D20-40FE-46FB-8A24-A3AB9B64204B}"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107059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F9D67D20-40FE-46FB-8A24-A3AB9B64204B}" type="slidenum">
              <a:rPr lang="en-US" smtClean="0"/>
              <a:t>5</a:t>
            </a:fld>
            <a:endParaRPr lang="en-US"/>
          </a:p>
        </p:txBody>
      </p:sp>
    </p:spTree>
    <p:extLst>
      <p:ext uri="{BB962C8B-B14F-4D97-AF65-F5344CB8AC3E}">
        <p14:creationId xmlns:p14="http://schemas.microsoft.com/office/powerpoint/2010/main" val="279501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F9D67D20-40FE-46FB-8A24-A3AB9B64204B}" type="slidenum">
              <a:rPr lang="en-US" smtClean="0"/>
              <a:t>6</a:t>
            </a:fld>
            <a:endParaRPr lang="en-US"/>
          </a:p>
        </p:txBody>
      </p:sp>
    </p:spTree>
    <p:extLst>
      <p:ext uri="{BB962C8B-B14F-4D97-AF65-F5344CB8AC3E}">
        <p14:creationId xmlns:p14="http://schemas.microsoft.com/office/powerpoint/2010/main" val="2320214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F9D67D20-40FE-46FB-8A24-A3AB9B64204B}" type="slidenum">
              <a:rPr lang="en-US" smtClean="0"/>
              <a:t>7</a:t>
            </a:fld>
            <a:endParaRPr lang="en-US"/>
          </a:p>
        </p:txBody>
      </p:sp>
    </p:spTree>
    <p:extLst>
      <p:ext uri="{BB962C8B-B14F-4D97-AF65-F5344CB8AC3E}">
        <p14:creationId xmlns:p14="http://schemas.microsoft.com/office/powerpoint/2010/main" val="2221232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bahwa masing-masing generasi sistem pendidikan memiliki keunikannya sendiri dalam mengantisipasi dunia industri, dan didalam perjalanannya, dunia pendidikan, selalu mengikuti dunia industri (DUDI). </a:t>
            </a:r>
            <a:endParaRPr lang="id-ID" dirty="0"/>
          </a:p>
        </p:txBody>
      </p:sp>
      <p:sp>
        <p:nvSpPr>
          <p:cNvPr id="4" name="Slide Number Placeholder 3"/>
          <p:cNvSpPr>
            <a:spLocks noGrp="1"/>
          </p:cNvSpPr>
          <p:nvPr>
            <p:ph type="sldNum" sz="quarter" idx="10"/>
          </p:nvPr>
        </p:nvSpPr>
        <p:spPr/>
        <p:txBody>
          <a:bodyPr/>
          <a:lstStyle/>
          <a:p>
            <a:fld id="{F9D67D20-40FE-46FB-8A24-A3AB9B64204B}" type="slidenum">
              <a:rPr lang="en-US" smtClean="0"/>
              <a:t>8</a:t>
            </a:fld>
            <a:endParaRPr lang="en-US"/>
          </a:p>
        </p:txBody>
      </p:sp>
    </p:spTree>
    <p:extLst>
      <p:ext uri="{BB962C8B-B14F-4D97-AF65-F5344CB8AC3E}">
        <p14:creationId xmlns:p14="http://schemas.microsoft.com/office/powerpoint/2010/main" val="1382153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F9D67D20-40FE-46FB-8A24-A3AB9B64204B}" type="slidenum">
              <a:rPr lang="en-US" smtClean="0"/>
              <a:t>9</a:t>
            </a:fld>
            <a:endParaRPr lang="en-US"/>
          </a:p>
        </p:txBody>
      </p:sp>
    </p:spTree>
    <p:extLst>
      <p:ext uri="{BB962C8B-B14F-4D97-AF65-F5344CB8AC3E}">
        <p14:creationId xmlns:p14="http://schemas.microsoft.com/office/powerpoint/2010/main" val="216452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19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813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7889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5341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7/11/2020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244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7/11/2020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81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7/11/2020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1801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017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942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220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153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E82041-71AC-4101-BF84-9014D5129A15}" type="datetime1">
              <a:rPr lang="en-US" smtClean="0">
                <a:solidFill>
                  <a:prstClr val="black">
                    <a:tint val="75000"/>
                  </a:prstClr>
                </a:solidFill>
              </a:rPr>
              <a:pPr/>
              <a:t>7/11/2020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523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2FD6A-1D87-4E8F-A749-763113E69D5C}" type="datetime1">
              <a:rPr lang="en-US" smtClean="0">
                <a:solidFill>
                  <a:prstClr val="black">
                    <a:tint val="75000"/>
                  </a:prstClr>
                </a:solidFill>
              </a:rPr>
              <a:pPr/>
              <a:t>7/11/2020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3175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64232F-2FD2-4A1F-8E15-C42F45524092}" type="datetime1">
              <a:rPr lang="en-US" smtClean="0">
                <a:solidFill>
                  <a:prstClr val="black">
                    <a:tint val="75000"/>
                  </a:prstClr>
                </a:solidFill>
              </a:rPr>
              <a:pPr/>
              <a:t>7/11/2020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9276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F49D08-50A5-4775-B298-BE4484DA8213}" type="datetime1">
              <a:rPr lang="en-US" smtClean="0">
                <a:solidFill>
                  <a:prstClr val="black">
                    <a:tint val="75000"/>
                  </a:prstClr>
                </a:solidFill>
              </a:rPr>
              <a:pPr/>
              <a:t>7/11/2020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209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8FBE8A-5D00-4961-8ABE-118A671B5704}" type="datetime1">
              <a:rPr lang="en-US" smtClean="0">
                <a:solidFill>
                  <a:prstClr val="black">
                    <a:tint val="75000"/>
                  </a:prstClr>
                </a:solidFill>
              </a:rPr>
              <a:pPr/>
              <a:t>7/11/2020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409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46D327-E779-4DFA-90F0-8142793E7921}" type="datetime1">
              <a:rPr lang="en-US" smtClean="0">
                <a:solidFill>
                  <a:prstClr val="black">
                    <a:tint val="75000"/>
                  </a:prstClr>
                </a:solidFill>
              </a:rPr>
              <a:pPr/>
              <a:t>7/11/2020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739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4AEBF0-0865-481B-9A1E-1F5EF7C45E76}" type="datetime1">
              <a:rPr lang="en-US" smtClean="0">
                <a:solidFill>
                  <a:prstClr val="black">
                    <a:tint val="75000"/>
                  </a:prstClr>
                </a:solidFill>
              </a:rPr>
              <a:pPr/>
              <a:t>7/11/2020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088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703EA5-F11F-4EE0-9276-046697EB8AC7}" type="datetime1">
              <a:rPr lang="en-US" smtClean="0">
                <a:solidFill>
                  <a:prstClr val="black">
                    <a:tint val="75000"/>
                  </a:prstClr>
                </a:solidFill>
              </a:rPr>
              <a:pPr/>
              <a:t>7/11/2020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97191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C0A64-44CF-4BAE-9FBE-E698BF5FC9EF}" type="datetime1">
              <a:rPr lang="en-US" smtClean="0">
                <a:solidFill>
                  <a:prstClr val="black">
                    <a:tint val="75000"/>
                  </a:prstClr>
                </a:solidFill>
              </a:rPr>
              <a:pPr/>
              <a:t>7/11/2020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523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844FD-CBF1-45A4-943F-3F5790F7D86D}" type="datetime1">
              <a:rPr lang="en-US" smtClean="0">
                <a:solidFill>
                  <a:prstClr val="black">
                    <a:tint val="75000"/>
                  </a:prstClr>
                </a:solidFill>
              </a:rPr>
              <a:pPr/>
              <a:t>7/11/2020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3404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B151E9-737C-411A-AD39-21851E8390A5}" type="datetime1">
              <a:rPr lang="en-US" smtClean="0">
                <a:solidFill>
                  <a:prstClr val="black">
                    <a:tint val="75000"/>
                  </a:prstClr>
                </a:solidFill>
              </a:rPr>
              <a:pPr/>
              <a:t>7/11/2020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90770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06267E-8646-4778-BE22-4525D69A91A1}" type="datetime1">
              <a:rPr lang="en-US" smtClean="0">
                <a:solidFill>
                  <a:prstClr val="black">
                    <a:tint val="75000"/>
                  </a:prstClr>
                </a:solidFill>
              </a:rPr>
              <a:pPr/>
              <a:t>7/11/2020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99212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7ABC8F-0E93-488C-8EEE-64AD23DED2CF}" type="datetime1">
              <a:rPr lang="en-US" smtClean="0">
                <a:solidFill>
                  <a:prstClr val="black">
                    <a:tint val="75000"/>
                  </a:prstClr>
                </a:solidFill>
              </a:rPr>
              <a:pPr/>
              <a:t>7/11/2020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2977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40A039-875C-484C-A0BF-7076583952A0}" type="datetime1">
              <a:rPr lang="en-US" smtClean="0">
                <a:solidFill>
                  <a:prstClr val="black">
                    <a:tint val="75000"/>
                  </a:prstClr>
                </a:solidFill>
              </a:rPr>
              <a:pPr/>
              <a:t>7/11/2020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252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0475DA-3CBF-40F6-B3E9-C2B091F02641}" type="datetime1">
              <a:rPr lang="en-US" smtClean="0">
                <a:solidFill>
                  <a:prstClr val="black">
                    <a:tint val="75000"/>
                  </a:prstClr>
                </a:solidFill>
              </a:rPr>
              <a:pPr/>
              <a:t>7/11/2020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72049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E5CB15-1048-4DA4-A0F9-DFC326C0E5BC}" type="datetime1">
              <a:rPr lang="en-US" smtClean="0">
                <a:solidFill>
                  <a:prstClr val="black">
                    <a:tint val="75000"/>
                  </a:prstClr>
                </a:solidFill>
              </a:rPr>
              <a:pPr/>
              <a:t>7/11/2020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1082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85050C-C28E-4A2D-AA2F-5F24D02E5B7E}" type="datetime1">
              <a:rPr lang="en-US" smtClean="0">
                <a:solidFill>
                  <a:prstClr val="black">
                    <a:tint val="75000"/>
                  </a:prstClr>
                </a:solidFill>
              </a:rPr>
              <a:pPr/>
              <a:t>7/11/2020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188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3F9794-21A8-48AB-8D91-F52394053079}" type="datetime1">
              <a:rPr lang="en-US" smtClean="0">
                <a:solidFill>
                  <a:prstClr val="black">
                    <a:tint val="75000"/>
                  </a:prstClr>
                </a:solidFill>
              </a:rPr>
              <a:pPr/>
              <a:t>7/11/2020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1128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EBE14A-E30A-41BB-9C5B-49BE9F33C139}" type="datetime1">
              <a:rPr lang="en-US" smtClean="0">
                <a:solidFill>
                  <a:prstClr val="black">
                    <a:tint val="75000"/>
                  </a:prstClr>
                </a:solidFill>
              </a:rPr>
              <a:pPr/>
              <a:t>7/11/2020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9511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1D2317-8C1F-4882-B030-BC92F9D966F4}" type="datetime1">
              <a:rPr lang="en-US" smtClean="0">
                <a:solidFill>
                  <a:prstClr val="black">
                    <a:tint val="75000"/>
                  </a:prstClr>
                </a:solidFill>
              </a:rPr>
              <a:pPr/>
              <a:t>7/11/2020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2517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4C358-B5A9-4414-8803-C8A87635A2C1}" type="datetime1">
              <a:rPr lang="en-US" smtClean="0">
                <a:solidFill>
                  <a:prstClr val="black">
                    <a:tint val="75000"/>
                  </a:prstClr>
                </a:solidFill>
              </a:rPr>
              <a:pPr/>
              <a:t>7/11/2020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17176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9F050E-C09B-4F86-A596-3148B7EE3585}" type="datetime1">
              <a:rPr lang="en-US" smtClean="0">
                <a:solidFill>
                  <a:prstClr val="black">
                    <a:tint val="75000"/>
                  </a:prstClr>
                </a:solidFill>
              </a:rPr>
              <a:pPr/>
              <a:t>7/11/2020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69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7/11/2020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7/11/2020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975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B4371B5-3BFB-4B43-A569-54F8BA9F454C}" type="datetime1">
              <a:rPr lang="en-US" smtClean="0">
                <a:solidFill>
                  <a:prstClr val="black">
                    <a:tint val="75000"/>
                  </a:prstClr>
                </a:solidFill>
              </a:rPr>
              <a:pPr/>
              <a:t>7/11/2020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0410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4A3C4B7-E831-4A7F-83EC-3BBB2E8AB9E6}" type="datetime1">
              <a:rPr lang="en-US" smtClean="0">
                <a:solidFill>
                  <a:prstClr val="black">
                    <a:tint val="75000"/>
                  </a:prstClr>
                </a:solidFill>
              </a:rPr>
              <a:pPr/>
              <a:t>7/11/2020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9362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microsoft.com/office/2007/relationships/hdphoto" Target="../media/hdphoto7.wdp"/></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microsoft.com/office/2007/relationships/hdphoto" Target="../media/hdphoto8.wdp"/></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microsoft.com/office/2007/relationships/hdphoto" Target="../media/hdphoto9.wdp"/></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microsoft.com/office/2007/relationships/hdphoto" Target="../media/hdphoto10.wdp"/></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60374" y="226712"/>
            <a:ext cx="8302625" cy="2062103"/>
          </a:xfrm>
          <a:prstGeom prst="rect">
            <a:avLst/>
          </a:prstGeom>
          <a:noFill/>
        </p:spPr>
        <p:txBody>
          <a:bodyPr wrap="square" lIns="91440" tIns="45720" rIns="91440" bIns="45720">
            <a:spAutoFit/>
          </a:bodyPr>
          <a:lstStyle/>
          <a:p>
            <a:pPr algn="r"/>
            <a:r>
              <a:rPr lang="en-US" sz="3200" b="1" dirty="0" smtClean="0">
                <a:effectLst>
                  <a:outerShdw blurRad="38100" dist="38100" dir="2700000" algn="tl">
                    <a:srgbClr val="000000">
                      <a:alpha val="43137"/>
                    </a:srgbClr>
                  </a:outerShdw>
                </a:effectLst>
                <a:latin typeface="Century Gothic" pitchFamily="34" charset="0"/>
                <a:ea typeface="Kozuka Gothic Pro H" pitchFamily="34" charset="-128"/>
              </a:rPr>
              <a:t>MERDEKA BELAJAR SEBAGAI TANTANGAN MENGHADAPI REVOLUSI INDUSTRI 4.0  </a:t>
            </a:r>
          </a:p>
          <a:p>
            <a:pPr algn="r"/>
            <a:r>
              <a:rPr lang="en-US" sz="3200" b="1" dirty="0" err="1" smtClean="0">
                <a:solidFill>
                  <a:srgbClr val="002496"/>
                </a:solidFill>
                <a:effectLst>
                  <a:outerShdw blurRad="38100" dist="38100" dir="2700000" algn="tl">
                    <a:srgbClr val="000000">
                      <a:alpha val="43137"/>
                    </a:srgbClr>
                  </a:outerShdw>
                </a:effectLst>
                <a:latin typeface="Century Gothic" pitchFamily="34" charset="0"/>
                <a:ea typeface="Kozuka Gothic Pro H" pitchFamily="34" charset="-128"/>
              </a:rPr>
              <a:t>Oleh</a:t>
            </a:r>
            <a:r>
              <a:rPr lang="en-US" sz="3200" b="1" dirty="0" smtClean="0">
                <a:solidFill>
                  <a:srgbClr val="002496"/>
                </a:solidFill>
                <a:effectLst>
                  <a:outerShdw blurRad="38100" dist="38100" dir="2700000" algn="tl">
                    <a:srgbClr val="000000">
                      <a:alpha val="43137"/>
                    </a:srgbClr>
                  </a:outerShdw>
                </a:effectLst>
                <a:latin typeface="Century Gothic" pitchFamily="34" charset="0"/>
                <a:ea typeface="Kozuka Gothic Pro H" pitchFamily="34" charset="-128"/>
              </a:rPr>
              <a:t> : </a:t>
            </a:r>
          </a:p>
          <a:p>
            <a:pPr algn="r"/>
            <a:r>
              <a:rPr lang="en-US" sz="3200" b="1" dirty="0" err="1" smtClean="0">
                <a:solidFill>
                  <a:srgbClr val="002496"/>
                </a:solidFill>
                <a:effectLst>
                  <a:outerShdw blurRad="38100" dist="38100" dir="2700000" algn="tl">
                    <a:srgbClr val="000000">
                      <a:alpha val="43137"/>
                    </a:srgbClr>
                  </a:outerShdw>
                </a:effectLst>
                <a:latin typeface="Century Gothic" pitchFamily="34" charset="0"/>
                <a:ea typeface="Kozuka Gothic Pro H" pitchFamily="34" charset="-128"/>
              </a:rPr>
              <a:t>Ika</a:t>
            </a:r>
            <a:r>
              <a:rPr lang="en-US" sz="3200" b="1" dirty="0" smtClean="0">
                <a:solidFill>
                  <a:srgbClr val="002496"/>
                </a:solidFill>
                <a:effectLst>
                  <a:outerShdw blurRad="38100" dist="38100" dir="2700000" algn="tl">
                    <a:srgbClr val="000000">
                      <a:alpha val="43137"/>
                    </a:srgbClr>
                  </a:outerShdw>
                </a:effectLst>
                <a:latin typeface="Century Gothic" pitchFamily="34" charset="0"/>
                <a:ea typeface="Kozuka Gothic Pro H" pitchFamily="34" charset="-128"/>
              </a:rPr>
              <a:t> </a:t>
            </a:r>
            <a:r>
              <a:rPr lang="en-US" sz="3200" b="1" dirty="0" err="1" smtClean="0">
                <a:solidFill>
                  <a:srgbClr val="002496"/>
                </a:solidFill>
                <a:effectLst>
                  <a:outerShdw blurRad="38100" dist="38100" dir="2700000" algn="tl">
                    <a:srgbClr val="000000">
                      <a:alpha val="43137"/>
                    </a:srgbClr>
                  </a:outerShdw>
                </a:effectLst>
                <a:latin typeface="Century Gothic" pitchFamily="34" charset="0"/>
                <a:ea typeface="Kozuka Gothic Pro H" pitchFamily="34" charset="-128"/>
              </a:rPr>
              <a:t>Kartika</a:t>
            </a:r>
            <a:endParaRPr lang="en-US" sz="3600" dirty="0" smtClean="0">
              <a:solidFill>
                <a:srgbClr val="002496"/>
              </a:solidFill>
              <a:latin typeface="Century Gothic" pitchFamily="34" charset="0"/>
              <a:ea typeface="Kozuka Gothic Pro H" pitchFamily="34" charset="-128"/>
            </a:endParaRPr>
          </a:p>
        </p:txBody>
      </p:sp>
      <p:sp>
        <p:nvSpPr>
          <p:cNvPr id="6" name="AutoShape 4" descr="Logo UIN Sunan Kalijaga Yogyakarta Terbaru - Kado Wisudak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Logo UIN Sunan Kalijaga Yogyakarta Terbaru - Kado Wisudaku"/>
          <p:cNvSpPr>
            <a:spLocks noChangeAspect="1" noChangeArrowheads="1"/>
          </p:cNvSpPr>
          <p:nvPr/>
        </p:nvSpPr>
        <p:spPr bwMode="auto">
          <a:xfrm>
            <a:off x="536576" y="3867150"/>
            <a:ext cx="911224" cy="9112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52386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57200" y="357484"/>
            <a:ext cx="7086600" cy="461665"/>
          </a:xfrm>
          <a:prstGeom prst="rect">
            <a:avLst/>
          </a:prstGeom>
          <a:noFill/>
        </p:spPr>
        <p:txBody>
          <a:bodyPr wrap="square" rtlCol="0">
            <a:spAutoFit/>
          </a:bodyPr>
          <a:lstStyle/>
          <a:p>
            <a:r>
              <a:rPr lang="en-US" sz="2400" smtClean="0">
                <a:latin typeface="Century Gothic" pitchFamily="34" charset="0"/>
              </a:rPr>
              <a:t>Abad ke-20 dan Abad ke-21</a:t>
            </a:r>
            <a:endParaRPr lang="en-US" sz="2400">
              <a:latin typeface="Century Gothic" pitchFamily="34" charset="0"/>
            </a:endParaRPr>
          </a:p>
        </p:txBody>
      </p:sp>
      <p:sp>
        <p:nvSpPr>
          <p:cNvPr id="13" name="TextBox 12"/>
          <p:cNvSpPr txBox="1"/>
          <p:nvPr/>
        </p:nvSpPr>
        <p:spPr>
          <a:xfrm>
            <a:off x="457200" y="895350"/>
            <a:ext cx="7696200" cy="338554"/>
          </a:xfrm>
          <a:prstGeom prst="rect">
            <a:avLst/>
          </a:prstGeom>
          <a:noFill/>
        </p:spPr>
        <p:txBody>
          <a:bodyPr wrap="square" rtlCol="0">
            <a:spAutoFit/>
          </a:bodyPr>
          <a:lstStyle/>
          <a:p>
            <a:r>
              <a:rPr lang="en-US" sz="1600" smtClean="0">
                <a:latin typeface="Century Gothic" pitchFamily="34" charset="0"/>
              </a:rPr>
              <a:t>Karakteristik Khas Pembelajaran Abad ke-20 dan Abad ke-21</a:t>
            </a:r>
            <a:endParaRPr lang="en-US" sz="1600" i="1">
              <a:latin typeface="Century Gothic"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04036019"/>
              </p:ext>
            </p:extLst>
          </p:nvPr>
        </p:nvGraphicFramePr>
        <p:xfrm>
          <a:off x="381000" y="1662430"/>
          <a:ext cx="8458200" cy="2225040"/>
        </p:xfrm>
        <a:graphic>
          <a:graphicData uri="http://schemas.openxmlformats.org/drawingml/2006/table">
            <a:tbl>
              <a:tblPr firstRow="1" bandRow="1">
                <a:tableStyleId>{125E5076-3810-47DD-B79F-674D7AD40C01}</a:tableStyleId>
              </a:tblPr>
              <a:tblGrid>
                <a:gridCol w="569302"/>
                <a:gridCol w="3822456"/>
                <a:gridCol w="4066442"/>
              </a:tblGrid>
              <a:tr h="370840">
                <a:tc>
                  <a:txBody>
                    <a:bodyPr/>
                    <a:lstStyle/>
                    <a:p>
                      <a:r>
                        <a:rPr lang="en-US" sz="1600" smtClean="0"/>
                        <a:t>No</a:t>
                      </a:r>
                      <a:endParaRPr lang="en-US" sz="1600">
                        <a:latin typeface="Century Gothic" pitchFamily="34" charset="0"/>
                      </a:endParaRPr>
                    </a:p>
                  </a:txBody>
                  <a:tcPr/>
                </a:tc>
                <a:tc>
                  <a:txBody>
                    <a:bodyPr/>
                    <a:lstStyle/>
                    <a:p>
                      <a:r>
                        <a:rPr lang="en-US" sz="1600" smtClean="0"/>
                        <a:t>ABAD KE-20</a:t>
                      </a:r>
                      <a:endParaRPr lang="en-US" sz="1600">
                        <a:latin typeface="Century Gothic"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smtClean="0"/>
                        <a:t>ABAD KE-21</a:t>
                      </a:r>
                      <a:endParaRPr lang="en-US" sz="1600" smtClean="0">
                        <a:latin typeface="Century Gothic" pitchFamily="34" charset="0"/>
                      </a:endParaRPr>
                    </a:p>
                  </a:txBody>
                  <a:tcPr/>
                </a:tc>
              </a:tr>
              <a:tr h="370840">
                <a:tc>
                  <a:txBody>
                    <a:bodyPr/>
                    <a:lstStyle/>
                    <a:p>
                      <a:pPr algn="ctr"/>
                      <a:r>
                        <a:rPr lang="en-US" sz="1600" smtClean="0"/>
                        <a:t>1</a:t>
                      </a:r>
                      <a:endParaRPr lang="en-US" sz="1600">
                        <a:latin typeface="Century Gothic" pitchFamily="34" charset="0"/>
                      </a:endParaRPr>
                    </a:p>
                  </a:txBody>
                  <a:tcPr/>
                </a:tc>
                <a:tc>
                  <a:txBody>
                    <a:bodyPr/>
                    <a:lstStyle/>
                    <a:p>
                      <a:r>
                        <a:rPr lang="en-US" sz="1600" smtClean="0"/>
                        <a:t>Komunikasi langsung </a:t>
                      </a:r>
                      <a:r>
                        <a:rPr lang="en-US" sz="1600" i="1" smtClean="0"/>
                        <a:t>face-to-face</a:t>
                      </a:r>
                      <a:endParaRPr lang="en-US" sz="1600" i="1">
                        <a:latin typeface="Century Gothic" pitchFamily="34" charset="0"/>
                      </a:endParaRPr>
                    </a:p>
                  </a:txBody>
                  <a:tcPr/>
                </a:tc>
                <a:tc>
                  <a:txBody>
                    <a:bodyPr/>
                    <a:lstStyle/>
                    <a:p>
                      <a:r>
                        <a:rPr lang="en-US" sz="1600" smtClean="0"/>
                        <a:t>Komunikasi digital</a:t>
                      </a:r>
                      <a:endParaRPr lang="en-US" sz="1600" i="1">
                        <a:latin typeface="Century Gothic" pitchFamily="34" charset="0"/>
                      </a:endParaRPr>
                    </a:p>
                  </a:txBody>
                  <a:tcPr/>
                </a:tc>
              </a:tr>
              <a:tr h="370840">
                <a:tc>
                  <a:txBody>
                    <a:bodyPr/>
                    <a:lstStyle/>
                    <a:p>
                      <a:pPr algn="ctr"/>
                      <a:r>
                        <a:rPr lang="en-US" sz="1600" smtClean="0"/>
                        <a:t>2</a:t>
                      </a:r>
                      <a:endParaRPr lang="en-US" sz="1600">
                        <a:latin typeface="Century Gothic" pitchFamily="34" charset="0"/>
                      </a:endParaRPr>
                    </a:p>
                  </a:txBody>
                  <a:tcPr/>
                </a:tc>
                <a:tc>
                  <a:txBody>
                    <a:bodyPr/>
                    <a:lstStyle/>
                    <a:p>
                      <a:r>
                        <a:rPr lang="en-US" sz="1600" smtClean="0"/>
                        <a:t>Informasi bersifat statis</a:t>
                      </a:r>
                      <a:endParaRPr lang="en-US" sz="1600">
                        <a:latin typeface="Century Gothic" pitchFamily="34" charset="0"/>
                      </a:endParaRPr>
                    </a:p>
                  </a:txBody>
                  <a:tcPr/>
                </a:tc>
                <a:tc>
                  <a:txBody>
                    <a:bodyPr/>
                    <a:lstStyle/>
                    <a:p>
                      <a:r>
                        <a:rPr lang="en-US" sz="1600" smtClean="0"/>
                        <a:t>Informasi bersifat sangat dinamis</a:t>
                      </a:r>
                      <a:endParaRPr lang="en-US" sz="1600">
                        <a:latin typeface="Century Gothic" pitchFamily="34" charset="0"/>
                      </a:endParaRPr>
                    </a:p>
                  </a:txBody>
                  <a:tcPr/>
                </a:tc>
              </a:tr>
              <a:tr h="370840">
                <a:tc>
                  <a:txBody>
                    <a:bodyPr/>
                    <a:lstStyle/>
                    <a:p>
                      <a:pPr algn="ctr"/>
                      <a:r>
                        <a:rPr lang="en-US" sz="1600" smtClean="0"/>
                        <a:t>3</a:t>
                      </a:r>
                      <a:endParaRPr lang="en-US" sz="1600">
                        <a:latin typeface="Century Gothic" pitchFamily="34" charset="0"/>
                      </a:endParaRPr>
                    </a:p>
                  </a:txBody>
                  <a:tcPr/>
                </a:tc>
                <a:tc>
                  <a:txBody>
                    <a:bodyPr/>
                    <a:lstStyle/>
                    <a:p>
                      <a:r>
                        <a:rPr lang="en-US" sz="1600" smtClean="0"/>
                        <a:t>Informasi tersedia di tempat tertentu</a:t>
                      </a:r>
                      <a:endParaRPr lang="en-US" sz="1600">
                        <a:latin typeface="Century Gothic" pitchFamily="34" charset="0"/>
                      </a:endParaRPr>
                    </a:p>
                  </a:txBody>
                  <a:tcPr/>
                </a:tc>
                <a:tc>
                  <a:txBody>
                    <a:bodyPr/>
                    <a:lstStyle/>
                    <a:p>
                      <a:r>
                        <a:rPr lang="en-US" sz="1600" smtClean="0"/>
                        <a:t>Informasi tersedia di mana saja</a:t>
                      </a:r>
                      <a:endParaRPr lang="en-US" sz="1600">
                        <a:latin typeface="Century Gothic" pitchFamily="34" charset="0"/>
                      </a:endParaRPr>
                    </a:p>
                  </a:txBody>
                  <a:tcPr/>
                </a:tc>
              </a:tr>
              <a:tr h="370840">
                <a:tc>
                  <a:txBody>
                    <a:bodyPr/>
                    <a:lstStyle/>
                    <a:p>
                      <a:pPr algn="ctr"/>
                      <a:r>
                        <a:rPr lang="en-US" sz="1600" smtClean="0"/>
                        <a:t>4</a:t>
                      </a:r>
                      <a:endParaRPr lang="en-US" sz="1600">
                        <a:latin typeface="Century Gothic" pitchFamily="34" charset="0"/>
                      </a:endParaRPr>
                    </a:p>
                  </a:txBody>
                  <a:tcPr/>
                </a:tc>
                <a:tc>
                  <a:txBody>
                    <a:bodyPr/>
                    <a:lstStyle/>
                    <a:p>
                      <a:r>
                        <a:rPr lang="en-US" sz="1600" smtClean="0"/>
                        <a:t>Informasi valid dan terpercaya</a:t>
                      </a:r>
                      <a:endParaRPr lang="en-US" sz="1600">
                        <a:latin typeface="Century Gothic" pitchFamily="34" charset="0"/>
                      </a:endParaRPr>
                    </a:p>
                  </a:txBody>
                  <a:tcPr/>
                </a:tc>
                <a:tc>
                  <a:txBody>
                    <a:bodyPr/>
                    <a:lstStyle/>
                    <a:p>
                      <a:r>
                        <a:rPr lang="en-US" sz="1600" smtClean="0"/>
                        <a:t>Informasi tidak</a:t>
                      </a:r>
                      <a:r>
                        <a:rPr lang="en-US" sz="1600" baseline="0" smtClean="0"/>
                        <a:t> selalu valid</a:t>
                      </a:r>
                      <a:endParaRPr lang="en-US" sz="1600">
                        <a:latin typeface="Century Gothic" pitchFamily="34" charset="0"/>
                      </a:endParaRPr>
                    </a:p>
                  </a:txBody>
                  <a:tcPr/>
                </a:tc>
              </a:tr>
              <a:tr h="370840">
                <a:tc>
                  <a:txBody>
                    <a:bodyPr/>
                    <a:lstStyle/>
                    <a:p>
                      <a:pPr algn="ctr"/>
                      <a:r>
                        <a:rPr lang="en-US" sz="1600" smtClean="0"/>
                        <a:t>5</a:t>
                      </a:r>
                      <a:endParaRPr lang="en-US" sz="1600">
                        <a:latin typeface="Century Gothic" pitchFamily="34" charset="0"/>
                      </a:endParaRPr>
                    </a:p>
                  </a:txBody>
                  <a:tcPr/>
                </a:tc>
                <a:tc>
                  <a:txBody>
                    <a:bodyPr/>
                    <a:lstStyle/>
                    <a:p>
                      <a:r>
                        <a:rPr lang="en-US" sz="1600" smtClean="0"/>
                        <a:t>Sumber belajar: Guru &amp; Buku</a:t>
                      </a:r>
                      <a:endParaRPr lang="en-US" sz="1600">
                        <a:latin typeface="Century Gothic" pitchFamily="34" charset="0"/>
                      </a:endParaRPr>
                    </a:p>
                  </a:txBody>
                  <a:tcPr/>
                </a:tc>
                <a:tc>
                  <a:txBody>
                    <a:bodyPr/>
                    <a:lstStyle/>
                    <a:p>
                      <a:r>
                        <a:rPr lang="en-US" sz="1600" smtClean="0"/>
                        <a:t>Sumber belajar: Online</a:t>
                      </a:r>
                      <a:endParaRPr lang="en-US" sz="1600">
                        <a:latin typeface="Century Gothic" pitchFamily="34" charset="0"/>
                      </a:endParaRPr>
                    </a:p>
                  </a:txBody>
                  <a:tcPr/>
                </a:tc>
              </a:tr>
            </a:tbl>
          </a:graphicData>
        </a:graphic>
      </p:graphicFrame>
    </p:spTree>
    <p:extLst>
      <p:ext uri="{BB962C8B-B14F-4D97-AF65-F5344CB8AC3E}">
        <p14:creationId xmlns:p14="http://schemas.microsoft.com/office/powerpoint/2010/main" val="3673674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83113" y="361950"/>
            <a:ext cx="460887" cy="381000"/>
          </a:xfrm>
          <a:prstGeom prst="rect">
            <a:avLst/>
          </a:prstGeom>
          <a:solidFill>
            <a:srgbClr val="D2E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895350"/>
            <a:ext cx="2336800" cy="1752600"/>
          </a:xfrm>
          <a:prstGeom prst="rect">
            <a:avLst/>
          </a:prstGeom>
          <a:ln>
            <a:noFill/>
          </a:ln>
          <a:effectLst>
            <a:outerShdw blurRad="292100" dist="12700" dir="2700000" algn="tl" rotWithShape="0">
              <a:srgbClr val="333333">
                <a:alpha val="65000"/>
              </a:srgbClr>
            </a:outerShdw>
          </a:effectLst>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23900" y="828675"/>
            <a:ext cx="3143250" cy="2428875"/>
          </a:xfrm>
          <a:prstGeom prst="rect">
            <a:avLst/>
          </a:prstGeom>
        </p:spPr>
      </p:pic>
      <p:cxnSp>
        <p:nvCxnSpPr>
          <p:cNvPr id="10" name="Straight Connector 9"/>
          <p:cNvCxnSpPr/>
          <p:nvPr/>
        </p:nvCxnSpPr>
        <p:spPr>
          <a:xfrm>
            <a:off x="4572000" y="133350"/>
            <a:ext cx="0" cy="485471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357484"/>
            <a:ext cx="4572000" cy="400110"/>
          </a:xfrm>
          <a:prstGeom prst="rect">
            <a:avLst/>
          </a:prstGeom>
          <a:noFill/>
        </p:spPr>
        <p:txBody>
          <a:bodyPr wrap="square" rtlCol="0">
            <a:spAutoFit/>
          </a:bodyPr>
          <a:lstStyle/>
          <a:p>
            <a:pPr algn="ctr"/>
            <a:r>
              <a:rPr lang="en-US" sz="2000" smtClean="0">
                <a:latin typeface="Century Gothic" pitchFamily="34" charset="0"/>
              </a:rPr>
              <a:t>Aktor utama: GURU</a:t>
            </a:r>
            <a:endParaRPr lang="en-US" sz="2000">
              <a:latin typeface="Arial" pitchFamily="34" charset="0"/>
              <a:cs typeface="Arial" pitchFamily="34" charset="0"/>
            </a:endParaRPr>
          </a:p>
        </p:txBody>
      </p:sp>
      <p:sp>
        <p:nvSpPr>
          <p:cNvPr id="12" name="TextBox 11"/>
          <p:cNvSpPr txBox="1"/>
          <p:nvPr/>
        </p:nvSpPr>
        <p:spPr>
          <a:xfrm>
            <a:off x="4572000" y="361950"/>
            <a:ext cx="4495800" cy="400110"/>
          </a:xfrm>
          <a:prstGeom prst="rect">
            <a:avLst/>
          </a:prstGeom>
          <a:noFill/>
        </p:spPr>
        <p:txBody>
          <a:bodyPr wrap="square" rtlCol="0">
            <a:spAutoFit/>
          </a:bodyPr>
          <a:lstStyle/>
          <a:p>
            <a:pPr algn="ctr"/>
            <a:r>
              <a:rPr lang="en-US" sz="2000" smtClean="0">
                <a:latin typeface="Century Gothic" pitchFamily="34" charset="0"/>
              </a:rPr>
              <a:t>Aktor utama: SISWA</a:t>
            </a:r>
            <a:endParaRPr lang="en-US" sz="2000">
              <a:latin typeface="Arial" pitchFamily="34" charset="0"/>
              <a:cs typeface="Arial" pitchFamily="34" charset="0"/>
            </a:endParaRPr>
          </a:p>
        </p:txBody>
      </p:sp>
      <p:sp>
        <p:nvSpPr>
          <p:cNvPr id="13" name="Rectangle 12"/>
          <p:cNvSpPr/>
          <p:nvPr/>
        </p:nvSpPr>
        <p:spPr>
          <a:xfrm>
            <a:off x="762000" y="3190786"/>
            <a:ext cx="4038600" cy="600164"/>
          </a:xfrm>
          <a:prstGeom prst="rect">
            <a:avLst/>
          </a:prstGeom>
        </p:spPr>
        <p:txBody>
          <a:bodyPr wrap="square">
            <a:spAutoFit/>
          </a:bodyPr>
          <a:lstStyle/>
          <a:p>
            <a:pPr marL="347663" indent="-347663">
              <a:spcAft>
                <a:spcPts val="600"/>
              </a:spcAft>
              <a:buFont typeface="Wingdings" pitchFamily="2" charset="2"/>
              <a:buChar char="q"/>
              <a:defRPr/>
            </a:pPr>
            <a:r>
              <a:rPr lang="en-US" sz="1400" smtClean="0">
                <a:latin typeface="Century Gothic" pitchFamily="34" charset="0"/>
              </a:rPr>
              <a:t>Surface Competencies</a:t>
            </a:r>
            <a:endParaRPr lang="en-US" sz="1400">
              <a:latin typeface="Century Gothic" pitchFamily="34" charset="0"/>
            </a:endParaRPr>
          </a:p>
          <a:p>
            <a:pPr marL="347663" indent="-347663">
              <a:spcAft>
                <a:spcPts val="600"/>
              </a:spcAft>
              <a:buFont typeface="Wingdings" pitchFamily="2" charset="2"/>
              <a:buChar char="q"/>
              <a:defRPr/>
            </a:pPr>
            <a:r>
              <a:rPr lang="en-US" sz="1400" smtClean="0">
                <a:latin typeface="Century Gothic" pitchFamily="34" charset="0"/>
              </a:rPr>
              <a:t>Pengetahuan tentang XYZ</a:t>
            </a:r>
            <a:endParaRPr lang="en-US" sz="1400" dirty="0">
              <a:latin typeface="Century Gothic" pitchFamily="34" charset="0"/>
            </a:endParaRPr>
          </a:p>
        </p:txBody>
      </p:sp>
      <p:sp>
        <p:nvSpPr>
          <p:cNvPr id="14" name="Rectangle 13"/>
          <p:cNvSpPr/>
          <p:nvPr/>
        </p:nvSpPr>
        <p:spPr>
          <a:xfrm>
            <a:off x="4953000" y="2724150"/>
            <a:ext cx="4038600" cy="600164"/>
          </a:xfrm>
          <a:prstGeom prst="rect">
            <a:avLst/>
          </a:prstGeom>
        </p:spPr>
        <p:txBody>
          <a:bodyPr wrap="square">
            <a:spAutoFit/>
          </a:bodyPr>
          <a:lstStyle/>
          <a:p>
            <a:pPr marL="347663" indent="-347663">
              <a:spcAft>
                <a:spcPts val="600"/>
              </a:spcAft>
              <a:buFont typeface="Wingdings" pitchFamily="2" charset="2"/>
              <a:buChar char="q"/>
              <a:defRPr/>
            </a:pPr>
            <a:r>
              <a:rPr lang="en-US" sz="1400" smtClean="0">
                <a:latin typeface="Century Gothic" pitchFamily="34" charset="0"/>
              </a:rPr>
              <a:t>Core Competencies</a:t>
            </a:r>
            <a:endParaRPr lang="en-US" sz="1400">
              <a:latin typeface="Century Gothic" pitchFamily="34" charset="0"/>
            </a:endParaRPr>
          </a:p>
          <a:p>
            <a:pPr marL="347663" indent="-347663">
              <a:spcAft>
                <a:spcPts val="600"/>
              </a:spcAft>
              <a:buFont typeface="Wingdings" pitchFamily="2" charset="2"/>
              <a:buChar char="q"/>
              <a:defRPr/>
            </a:pPr>
            <a:r>
              <a:rPr lang="en-US" sz="1400" smtClean="0">
                <a:latin typeface="Century Gothic" pitchFamily="34" charset="0"/>
              </a:rPr>
              <a:t>Kemampuan untuk melakukan XYZ</a:t>
            </a:r>
            <a:endParaRPr lang="en-US" sz="1400" dirty="0">
              <a:latin typeface="Century Gothic" pitchFamily="34" charset="0"/>
            </a:endParaRPr>
          </a:p>
        </p:txBody>
      </p:sp>
    </p:spTree>
    <p:extLst>
      <p:ext uri="{BB962C8B-B14F-4D97-AF65-F5344CB8AC3E}">
        <p14:creationId xmlns:p14="http://schemas.microsoft.com/office/powerpoint/2010/main" val="2377896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ONSEP DASAR KOMPETENSI Dra. Sri Hastuti Handayani, M.Si.Psi - pp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5505"/>
            <a:ext cx="86868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878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57200" y="357484"/>
            <a:ext cx="7086600" cy="461665"/>
          </a:xfrm>
          <a:prstGeom prst="rect">
            <a:avLst/>
          </a:prstGeom>
          <a:noFill/>
        </p:spPr>
        <p:txBody>
          <a:bodyPr wrap="square" rtlCol="0">
            <a:spAutoFit/>
          </a:bodyPr>
          <a:lstStyle/>
          <a:p>
            <a:r>
              <a:rPr lang="en-US" sz="2400" smtClean="0">
                <a:effectLst>
                  <a:outerShdw blurRad="38100" dist="38100" dir="2700000" algn="tl">
                    <a:srgbClr val="000000">
                      <a:alpha val="43137"/>
                    </a:srgbClr>
                  </a:outerShdw>
                </a:effectLst>
                <a:latin typeface="Century Gothic" pitchFamily="34" charset="0"/>
              </a:rPr>
              <a:t>Kerangka Kerja Pembelajaran Abad ke-21</a:t>
            </a:r>
            <a:endParaRPr lang="en-US" sz="2400">
              <a:effectLst>
                <a:outerShdw blurRad="38100" dist="38100" dir="2700000" algn="tl">
                  <a:srgbClr val="000000">
                    <a:alpha val="43137"/>
                  </a:srgbClr>
                </a:outerShdw>
              </a:effectLst>
              <a:latin typeface="Century Gothic" pitchFamily="34" charset="0"/>
            </a:endParaRPr>
          </a:p>
        </p:txBody>
      </p:sp>
      <p:pic>
        <p:nvPicPr>
          <p:cNvPr id="1026" name="Picture 2" descr="D:\My Documents\2017\Diseminasi\21st Century Learning\resource\P21-Framework.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t="10512" b="8785"/>
          <a:stretch/>
        </p:blipFill>
        <p:spPr bwMode="auto">
          <a:xfrm>
            <a:off x="566344" y="1349236"/>
            <a:ext cx="5682056" cy="33561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4705350"/>
            <a:ext cx="7696200" cy="261610"/>
          </a:xfrm>
          <a:prstGeom prst="rect">
            <a:avLst/>
          </a:prstGeom>
          <a:noFill/>
        </p:spPr>
        <p:txBody>
          <a:bodyPr wrap="square" rtlCol="0">
            <a:spAutoFit/>
          </a:bodyPr>
          <a:lstStyle/>
          <a:p>
            <a:r>
              <a:rPr lang="en-US" sz="1050" smtClean="0">
                <a:latin typeface="Century Gothic" pitchFamily="34" charset="0"/>
              </a:rPr>
              <a:t>Sumber: www.p21.org</a:t>
            </a:r>
            <a:endParaRPr lang="en-US" sz="1050" i="1">
              <a:latin typeface="Century Gothic" pitchFamily="34" charset="0"/>
            </a:endParaRPr>
          </a:p>
        </p:txBody>
      </p:sp>
      <p:sp>
        <p:nvSpPr>
          <p:cNvPr id="8" name="TextBox 7"/>
          <p:cNvSpPr txBox="1"/>
          <p:nvPr/>
        </p:nvSpPr>
        <p:spPr>
          <a:xfrm>
            <a:off x="457200" y="895350"/>
            <a:ext cx="7696200" cy="338554"/>
          </a:xfrm>
          <a:prstGeom prst="rect">
            <a:avLst/>
          </a:prstGeom>
          <a:noFill/>
        </p:spPr>
        <p:txBody>
          <a:bodyPr wrap="square" rtlCol="0">
            <a:spAutoFit/>
          </a:bodyPr>
          <a:lstStyle/>
          <a:p>
            <a:r>
              <a:rPr lang="en-US" sz="1600" smtClean="0">
                <a:latin typeface="Century Gothic" pitchFamily="34" charset="0"/>
              </a:rPr>
              <a:t>Keterampilan Pembelajaran Peserta Didik Abad ke-21</a:t>
            </a:r>
            <a:endParaRPr lang="en-US" sz="1600" i="1">
              <a:latin typeface="Century Gothic" pitchFamily="34" charset="0"/>
            </a:endParaRPr>
          </a:p>
        </p:txBody>
      </p:sp>
    </p:spTree>
    <p:extLst>
      <p:ext uri="{BB962C8B-B14F-4D97-AF65-F5344CB8AC3E}">
        <p14:creationId xmlns:p14="http://schemas.microsoft.com/office/powerpoint/2010/main" val="2429361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57200" y="357484"/>
            <a:ext cx="8077200" cy="461665"/>
          </a:xfrm>
          <a:prstGeom prst="rect">
            <a:avLst/>
          </a:prstGeom>
          <a:noFill/>
        </p:spPr>
        <p:txBody>
          <a:bodyPr wrap="square" rtlCol="0">
            <a:spAutoFit/>
          </a:bodyPr>
          <a:lstStyle/>
          <a:p>
            <a:r>
              <a:rPr lang="en-US" sz="2400" smtClean="0">
                <a:effectLst>
                  <a:outerShdw blurRad="38100" dist="38100" dir="2700000" algn="tl">
                    <a:srgbClr val="000000">
                      <a:alpha val="43137"/>
                    </a:srgbClr>
                  </a:outerShdw>
                </a:effectLst>
                <a:latin typeface="Century Gothic" pitchFamily="34" charset="0"/>
              </a:rPr>
              <a:t>1. Keterampilan Belajar &amp; Berinovasi		</a:t>
            </a:r>
            <a:r>
              <a:rPr lang="en-US" sz="2000" smtClean="0">
                <a:effectLst>
                  <a:outerShdw blurRad="38100" dist="38100" dir="2700000" algn="tl">
                    <a:srgbClr val="000000">
                      <a:alpha val="43137"/>
                    </a:srgbClr>
                  </a:outerShdw>
                </a:effectLst>
                <a:latin typeface="Century Gothic" pitchFamily="34" charset="0"/>
              </a:rPr>
              <a:t>…..(1)</a:t>
            </a:r>
            <a:endParaRPr lang="en-US" sz="2000">
              <a:effectLst>
                <a:outerShdw blurRad="38100" dist="38100" dir="2700000" algn="tl">
                  <a:srgbClr val="000000">
                    <a:alpha val="43137"/>
                  </a:srgbClr>
                </a:outerShdw>
              </a:effectLst>
              <a:latin typeface="Century Gothic" pitchFamily="34" charset="0"/>
            </a:endParaRPr>
          </a:p>
        </p:txBody>
      </p:sp>
      <p:sp>
        <p:nvSpPr>
          <p:cNvPr id="8" name="TextBox 7"/>
          <p:cNvSpPr txBox="1"/>
          <p:nvPr/>
        </p:nvSpPr>
        <p:spPr>
          <a:xfrm>
            <a:off x="762000" y="819150"/>
            <a:ext cx="7391400" cy="369332"/>
          </a:xfrm>
          <a:prstGeom prst="rect">
            <a:avLst/>
          </a:prstGeom>
          <a:noFill/>
        </p:spPr>
        <p:txBody>
          <a:bodyPr wrap="square" rtlCol="0">
            <a:spAutoFit/>
          </a:bodyPr>
          <a:lstStyle/>
          <a:p>
            <a:r>
              <a:rPr lang="en-US" sz="1100" smtClean="0">
                <a:latin typeface="Century Gothic" pitchFamily="34" charset="0"/>
              </a:rPr>
              <a:t> </a:t>
            </a:r>
            <a:r>
              <a:rPr lang="en-US" smtClean="0">
                <a:latin typeface="Century Gothic" pitchFamily="34" charset="0"/>
              </a:rPr>
              <a:t>Learning &amp; Innovation Skills</a:t>
            </a:r>
            <a:endParaRPr lang="en-US" i="1">
              <a:latin typeface="Century Gothic" pitchFamily="34" charset="0"/>
            </a:endParaRPr>
          </a:p>
        </p:txBody>
      </p:sp>
      <p:sp>
        <p:nvSpPr>
          <p:cNvPr id="9" name="TextBox 8"/>
          <p:cNvSpPr txBox="1"/>
          <p:nvPr/>
        </p:nvSpPr>
        <p:spPr>
          <a:xfrm>
            <a:off x="762000" y="1236405"/>
            <a:ext cx="7772400" cy="2354491"/>
          </a:xfrm>
          <a:prstGeom prst="rect">
            <a:avLst/>
          </a:prstGeom>
          <a:noFill/>
        </p:spPr>
        <p:txBody>
          <a:bodyPr wrap="square" rtlCol="0">
            <a:spAutoFit/>
          </a:bodyPr>
          <a:lstStyle/>
          <a:p>
            <a:pPr marL="457200" indent="-457200">
              <a:lnSpc>
                <a:spcPct val="150000"/>
              </a:lnSpc>
              <a:buFont typeface="+mj-lt"/>
              <a:buAutoNum type="arabicParenR"/>
            </a:pPr>
            <a:r>
              <a:rPr lang="en-US" smtClean="0">
                <a:latin typeface="Century Gothic" pitchFamily="34" charset="0"/>
              </a:rPr>
              <a:t>Kreativitas &amp; inovasi:</a:t>
            </a:r>
          </a:p>
          <a:p>
            <a:pPr marL="914400" lvl="1" indent="-457200">
              <a:buFont typeface="+mj-lt"/>
              <a:buAutoNum type="alphaLcPeriod"/>
            </a:pPr>
            <a:r>
              <a:rPr lang="en-US">
                <a:latin typeface="Century Gothic" pitchFamily="34" charset="0"/>
              </a:rPr>
              <a:t>Mendemonstrasikan originalitas dalam </a:t>
            </a:r>
            <a:r>
              <a:rPr lang="en-US" smtClean="0">
                <a:latin typeface="Century Gothic" pitchFamily="34" charset="0"/>
              </a:rPr>
              <a:t>inovasi.</a:t>
            </a:r>
            <a:endParaRPr lang="en-US">
              <a:latin typeface="Century Gothic" pitchFamily="34" charset="0"/>
            </a:endParaRPr>
          </a:p>
          <a:p>
            <a:pPr marL="914400" lvl="1" indent="-457200">
              <a:buFont typeface="+mj-lt"/>
              <a:buAutoNum type="alphaLcPeriod"/>
            </a:pPr>
            <a:r>
              <a:rPr lang="en-US">
                <a:latin typeface="Century Gothic" pitchFamily="34" charset="0"/>
              </a:rPr>
              <a:t>Mengembangkan, mengimplementasikan dan mengkomunikasikan ide-ide </a:t>
            </a:r>
            <a:r>
              <a:rPr lang="en-US" smtClean="0">
                <a:latin typeface="Century Gothic" pitchFamily="34" charset="0"/>
              </a:rPr>
              <a:t>baru.</a:t>
            </a:r>
            <a:endParaRPr lang="en-US">
              <a:latin typeface="Century Gothic" pitchFamily="34" charset="0"/>
            </a:endParaRPr>
          </a:p>
          <a:p>
            <a:pPr marL="914400" lvl="1" indent="-457200">
              <a:buFont typeface="+mj-lt"/>
              <a:buAutoNum type="alphaLcPeriod"/>
            </a:pPr>
            <a:r>
              <a:rPr lang="en-US">
                <a:latin typeface="Century Gothic" pitchFamily="34" charset="0"/>
              </a:rPr>
              <a:t>Terbuka dan responsif pada perspektif dari orang lain.</a:t>
            </a:r>
          </a:p>
          <a:p>
            <a:pPr marL="914400" lvl="1" indent="-457200">
              <a:buFont typeface="+mj-lt"/>
              <a:buAutoNum type="alphaLcPeriod"/>
            </a:pPr>
            <a:r>
              <a:rPr lang="en-US">
                <a:latin typeface="Century Gothic" pitchFamily="34" charset="0"/>
              </a:rPr>
              <a:t>Mampu beraksi dan bereaksi terhadap ide </a:t>
            </a:r>
            <a:r>
              <a:rPr lang="en-US" smtClean="0">
                <a:latin typeface="Century Gothic" pitchFamily="34" charset="0"/>
              </a:rPr>
              <a:t>kreatif.</a:t>
            </a:r>
            <a:r>
              <a:rPr lang="en-US" sz="1600" smtClean="0">
                <a:latin typeface="Century Gothic" pitchFamily="34" charset="0"/>
              </a:rPr>
              <a:t>.</a:t>
            </a:r>
            <a:endParaRPr lang="en-US" sz="1600">
              <a:latin typeface="Century Gothic" pitchFamily="34" charset="0"/>
            </a:endParaRPr>
          </a:p>
          <a:p>
            <a:pPr marL="914400" lvl="1" indent="-457200">
              <a:lnSpc>
                <a:spcPct val="150000"/>
              </a:lnSpc>
              <a:buFont typeface="+mj-lt"/>
              <a:buAutoNum type="alphaLcPeriod"/>
            </a:pPr>
            <a:endParaRPr lang="en-US">
              <a:latin typeface="Century Gothic" pitchFamily="34" charset="0"/>
            </a:endParaRPr>
          </a:p>
        </p:txBody>
      </p:sp>
    </p:spTree>
    <p:extLst>
      <p:ext uri="{BB962C8B-B14F-4D97-AF65-F5344CB8AC3E}">
        <p14:creationId xmlns:p14="http://schemas.microsoft.com/office/powerpoint/2010/main" val="225169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57200" y="285750"/>
            <a:ext cx="8305800" cy="523220"/>
          </a:xfrm>
          <a:prstGeom prst="rect">
            <a:avLst/>
          </a:prstGeom>
          <a:noFill/>
        </p:spPr>
        <p:txBody>
          <a:bodyPr wrap="square" rtlCol="0">
            <a:spAutoFit/>
          </a:bodyPr>
          <a:lstStyle/>
          <a:p>
            <a:r>
              <a:rPr lang="en-US" sz="2400" smtClean="0">
                <a:effectLst>
                  <a:outerShdw blurRad="38100" dist="38100" dir="2700000" algn="tl">
                    <a:srgbClr val="000000">
                      <a:alpha val="43137"/>
                    </a:srgbClr>
                  </a:outerShdw>
                </a:effectLst>
                <a:latin typeface="Century Gothic" pitchFamily="34" charset="0"/>
              </a:rPr>
              <a:t>1. Keterampilan Belajar &amp; Berinovasi</a:t>
            </a:r>
            <a:r>
              <a:rPr lang="en-US" sz="2800">
                <a:effectLst>
                  <a:outerShdw blurRad="38100" dist="38100" dir="2700000" algn="tl">
                    <a:srgbClr val="000000">
                      <a:alpha val="43137"/>
                    </a:srgbClr>
                  </a:outerShdw>
                </a:effectLst>
                <a:latin typeface="Century Gothic" pitchFamily="34" charset="0"/>
              </a:rPr>
              <a:t>		</a:t>
            </a:r>
            <a:r>
              <a:rPr lang="en-US" sz="2000" smtClean="0">
                <a:effectLst>
                  <a:outerShdw blurRad="38100" dist="38100" dir="2700000" algn="tl">
                    <a:srgbClr val="000000">
                      <a:alpha val="43137"/>
                    </a:srgbClr>
                  </a:outerShdw>
                </a:effectLst>
                <a:latin typeface="Century Gothic" pitchFamily="34" charset="0"/>
              </a:rPr>
              <a:t>…..(2)</a:t>
            </a:r>
            <a:endParaRPr lang="en-US" sz="2000">
              <a:effectLst>
                <a:outerShdw blurRad="38100" dist="38100" dir="2700000" algn="tl">
                  <a:srgbClr val="000000">
                    <a:alpha val="43137"/>
                  </a:srgbClr>
                </a:outerShdw>
              </a:effectLst>
              <a:latin typeface="Century Gothic" pitchFamily="34" charset="0"/>
            </a:endParaRPr>
          </a:p>
        </p:txBody>
      </p:sp>
      <p:sp>
        <p:nvSpPr>
          <p:cNvPr id="8" name="TextBox 7"/>
          <p:cNvSpPr txBox="1"/>
          <p:nvPr/>
        </p:nvSpPr>
        <p:spPr>
          <a:xfrm>
            <a:off x="762000" y="819150"/>
            <a:ext cx="7391400" cy="369332"/>
          </a:xfrm>
          <a:prstGeom prst="rect">
            <a:avLst/>
          </a:prstGeom>
          <a:noFill/>
        </p:spPr>
        <p:txBody>
          <a:bodyPr wrap="square" rtlCol="0">
            <a:spAutoFit/>
          </a:bodyPr>
          <a:lstStyle/>
          <a:p>
            <a:r>
              <a:rPr lang="en-US" sz="1100" smtClean="0">
                <a:latin typeface="Century Gothic" pitchFamily="34" charset="0"/>
              </a:rPr>
              <a:t> </a:t>
            </a:r>
            <a:r>
              <a:rPr lang="en-US" smtClean="0">
                <a:latin typeface="Century Gothic" pitchFamily="34" charset="0"/>
              </a:rPr>
              <a:t>Learning &amp; Innovation Skills</a:t>
            </a:r>
            <a:endParaRPr lang="en-US" i="1">
              <a:latin typeface="Century Gothic" pitchFamily="34" charset="0"/>
            </a:endParaRPr>
          </a:p>
        </p:txBody>
      </p:sp>
      <p:sp>
        <p:nvSpPr>
          <p:cNvPr id="9" name="TextBox 8"/>
          <p:cNvSpPr txBox="1"/>
          <p:nvPr/>
        </p:nvSpPr>
        <p:spPr>
          <a:xfrm>
            <a:off x="762000" y="1276350"/>
            <a:ext cx="7696200" cy="3363678"/>
          </a:xfrm>
          <a:prstGeom prst="rect">
            <a:avLst/>
          </a:prstGeom>
          <a:noFill/>
        </p:spPr>
        <p:txBody>
          <a:bodyPr wrap="square" rtlCol="0">
            <a:spAutoFit/>
          </a:bodyPr>
          <a:lstStyle/>
          <a:p>
            <a:pPr marL="457200" indent="-457200">
              <a:lnSpc>
                <a:spcPct val="150000"/>
              </a:lnSpc>
              <a:buFont typeface="+mj-lt"/>
              <a:buAutoNum type="arabicParenR" startAt="2"/>
            </a:pPr>
            <a:r>
              <a:rPr lang="en-US" smtClean="0">
                <a:latin typeface="Century Gothic" pitchFamily="34" charset="0"/>
              </a:rPr>
              <a:t>Berpikir kritis &amp; mampu memecahkan masalah</a:t>
            </a:r>
          </a:p>
          <a:p>
            <a:pPr marL="914400" lvl="1" indent="-457200">
              <a:buFont typeface="+mj-lt"/>
              <a:buAutoNum type="alphaLcPeriod"/>
            </a:pPr>
            <a:r>
              <a:rPr lang="en-US">
                <a:latin typeface="Century Gothic" pitchFamily="34" charset="0"/>
              </a:rPr>
              <a:t>Menyampaikan </a:t>
            </a:r>
            <a:r>
              <a:rPr lang="en-US" smtClean="0">
                <a:latin typeface="Century Gothic" pitchFamily="34" charset="0"/>
              </a:rPr>
              <a:t>dan </a:t>
            </a:r>
            <a:r>
              <a:rPr lang="en-US">
                <a:latin typeface="Century Gothic" pitchFamily="34" charset="0"/>
              </a:rPr>
              <a:t>menerima </a:t>
            </a:r>
            <a:r>
              <a:rPr lang="en-US" smtClean="0">
                <a:latin typeface="Century Gothic" pitchFamily="34" charset="0"/>
              </a:rPr>
              <a:t>pendapat.</a:t>
            </a:r>
            <a:endParaRPr lang="en-US">
              <a:latin typeface="Century Gothic" pitchFamily="34" charset="0"/>
            </a:endParaRPr>
          </a:p>
          <a:p>
            <a:pPr marL="914400" lvl="1" indent="-457200">
              <a:buFont typeface="+mj-lt"/>
              <a:buAutoNum type="alphaLcPeriod"/>
            </a:pPr>
            <a:r>
              <a:rPr lang="en-US">
                <a:latin typeface="Century Gothic" pitchFamily="34" charset="0"/>
              </a:rPr>
              <a:t>Membuat </a:t>
            </a:r>
            <a:r>
              <a:rPr lang="en-US" smtClean="0">
                <a:latin typeface="Century Gothic" pitchFamily="34" charset="0"/>
              </a:rPr>
              <a:t>pilihan dan keputusan </a:t>
            </a:r>
            <a:r>
              <a:rPr lang="en-US">
                <a:latin typeface="Century Gothic" pitchFamily="34" charset="0"/>
              </a:rPr>
              <a:t>yang kompleks.</a:t>
            </a:r>
          </a:p>
          <a:p>
            <a:pPr marL="914400" lvl="1" indent="-457200">
              <a:buFont typeface="+mj-lt"/>
              <a:buAutoNum type="alphaLcPeriod"/>
            </a:pPr>
            <a:r>
              <a:rPr lang="en-US">
                <a:latin typeface="Century Gothic" pitchFamily="34" charset="0"/>
              </a:rPr>
              <a:t>Memahami interkoneksi antar </a:t>
            </a:r>
            <a:r>
              <a:rPr lang="en-US" smtClean="0">
                <a:latin typeface="Century Gothic" pitchFamily="34" charset="0"/>
              </a:rPr>
              <a:t>sistem</a:t>
            </a:r>
            <a:r>
              <a:rPr lang="en-US">
                <a:latin typeface="Century Gothic" pitchFamily="34" charset="0"/>
              </a:rPr>
              <a:t>.</a:t>
            </a:r>
          </a:p>
          <a:p>
            <a:pPr marL="914400" lvl="1" indent="-457200">
              <a:buFont typeface="+mj-lt"/>
              <a:buAutoNum type="alphaLcPeriod"/>
            </a:pPr>
            <a:r>
              <a:rPr lang="en-US">
                <a:latin typeface="Century Gothic" pitchFamily="34" charset="0"/>
              </a:rPr>
              <a:t>Mampu mengidentifikasi hubungan antara berbagai sudut pandang yang </a:t>
            </a:r>
            <a:r>
              <a:rPr lang="en-US" smtClean="0">
                <a:latin typeface="Century Gothic" pitchFamily="34" charset="0"/>
              </a:rPr>
              <a:t>berbeda.</a:t>
            </a:r>
            <a:endParaRPr lang="en-US">
              <a:latin typeface="Century Gothic" pitchFamily="34" charset="0"/>
            </a:endParaRPr>
          </a:p>
          <a:p>
            <a:pPr marL="914400" lvl="1" indent="-457200">
              <a:buFont typeface="+mj-lt"/>
              <a:buAutoNum type="alphaLcPeriod"/>
            </a:pPr>
            <a:r>
              <a:rPr lang="en-US" smtClean="0">
                <a:latin typeface="Century Gothic" pitchFamily="34" charset="0"/>
              </a:rPr>
              <a:t>Mengemukakan </a:t>
            </a:r>
            <a:r>
              <a:rPr lang="en-US">
                <a:latin typeface="Century Gothic" pitchFamily="34" charset="0"/>
              </a:rPr>
              <a:t>pertanyaan kritis </a:t>
            </a:r>
            <a:r>
              <a:rPr lang="en-US" smtClean="0">
                <a:latin typeface="Century Gothic" pitchFamily="34" charset="0"/>
              </a:rPr>
              <a:t>demi solusi </a:t>
            </a:r>
            <a:r>
              <a:rPr lang="en-US">
                <a:latin typeface="Century Gothic" pitchFamily="34" charset="0"/>
              </a:rPr>
              <a:t>yang lebih baik.</a:t>
            </a:r>
          </a:p>
          <a:p>
            <a:pPr marL="914400" lvl="1" indent="-457200">
              <a:buFont typeface="+mj-lt"/>
              <a:buAutoNum type="alphaLcPeriod"/>
            </a:pPr>
            <a:r>
              <a:rPr lang="en-US">
                <a:latin typeface="Century Gothic" pitchFamily="34" charset="0"/>
              </a:rPr>
              <a:t>Menganalisa dan mensintesa informasi untuk memecahkan suatu </a:t>
            </a:r>
            <a:r>
              <a:rPr lang="en-US" smtClean="0">
                <a:latin typeface="Century Gothic" pitchFamily="34" charset="0"/>
              </a:rPr>
              <a:t>masalah.</a:t>
            </a:r>
            <a:endParaRPr lang="en-US">
              <a:latin typeface="Century Gothic" pitchFamily="34" charset="0"/>
            </a:endParaRPr>
          </a:p>
          <a:p>
            <a:pPr>
              <a:lnSpc>
                <a:spcPct val="150000"/>
              </a:lnSpc>
            </a:pPr>
            <a:endParaRPr lang="en-US">
              <a:latin typeface="Century Gothic" pitchFamily="34" charset="0"/>
            </a:endParaRPr>
          </a:p>
        </p:txBody>
      </p:sp>
    </p:spTree>
    <p:extLst>
      <p:ext uri="{BB962C8B-B14F-4D97-AF65-F5344CB8AC3E}">
        <p14:creationId xmlns:p14="http://schemas.microsoft.com/office/powerpoint/2010/main" val="4097985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57200" y="285750"/>
            <a:ext cx="8153400" cy="523220"/>
          </a:xfrm>
          <a:prstGeom prst="rect">
            <a:avLst/>
          </a:prstGeom>
          <a:noFill/>
        </p:spPr>
        <p:txBody>
          <a:bodyPr wrap="square" rtlCol="0">
            <a:spAutoFit/>
          </a:bodyPr>
          <a:lstStyle/>
          <a:p>
            <a:r>
              <a:rPr lang="en-US" sz="2400" smtClean="0">
                <a:effectLst>
                  <a:outerShdw blurRad="38100" dist="38100" dir="2700000" algn="tl">
                    <a:srgbClr val="000000">
                      <a:alpha val="43137"/>
                    </a:srgbClr>
                  </a:outerShdw>
                </a:effectLst>
                <a:latin typeface="Century Gothic" pitchFamily="34" charset="0"/>
              </a:rPr>
              <a:t>1. Keterampilan Belajar &amp; Berinovasi</a:t>
            </a:r>
            <a:r>
              <a:rPr lang="en-US" sz="2800">
                <a:effectLst>
                  <a:outerShdw blurRad="38100" dist="38100" dir="2700000" algn="tl">
                    <a:srgbClr val="000000">
                      <a:alpha val="43137"/>
                    </a:srgbClr>
                  </a:outerShdw>
                </a:effectLst>
                <a:latin typeface="Century Gothic" pitchFamily="34" charset="0"/>
              </a:rPr>
              <a:t>		</a:t>
            </a:r>
            <a:r>
              <a:rPr lang="en-US" sz="2000" smtClean="0">
                <a:effectLst>
                  <a:outerShdw blurRad="38100" dist="38100" dir="2700000" algn="tl">
                    <a:srgbClr val="000000">
                      <a:alpha val="43137"/>
                    </a:srgbClr>
                  </a:outerShdw>
                </a:effectLst>
                <a:latin typeface="Century Gothic" pitchFamily="34" charset="0"/>
              </a:rPr>
              <a:t>…..(3)</a:t>
            </a:r>
            <a:endParaRPr lang="en-US" sz="2000">
              <a:effectLst>
                <a:outerShdw blurRad="38100" dist="38100" dir="2700000" algn="tl">
                  <a:srgbClr val="000000">
                    <a:alpha val="43137"/>
                  </a:srgbClr>
                </a:outerShdw>
              </a:effectLst>
              <a:latin typeface="Century Gothic" pitchFamily="34" charset="0"/>
            </a:endParaRPr>
          </a:p>
        </p:txBody>
      </p:sp>
      <p:sp>
        <p:nvSpPr>
          <p:cNvPr id="8" name="TextBox 7"/>
          <p:cNvSpPr txBox="1"/>
          <p:nvPr/>
        </p:nvSpPr>
        <p:spPr>
          <a:xfrm>
            <a:off x="762000" y="819150"/>
            <a:ext cx="7391400" cy="369332"/>
          </a:xfrm>
          <a:prstGeom prst="rect">
            <a:avLst/>
          </a:prstGeom>
          <a:noFill/>
        </p:spPr>
        <p:txBody>
          <a:bodyPr wrap="square" rtlCol="0">
            <a:spAutoFit/>
          </a:bodyPr>
          <a:lstStyle/>
          <a:p>
            <a:r>
              <a:rPr lang="en-US" sz="1100" smtClean="0">
                <a:latin typeface="Century Gothic" pitchFamily="34" charset="0"/>
              </a:rPr>
              <a:t> </a:t>
            </a:r>
            <a:r>
              <a:rPr lang="en-US" smtClean="0">
                <a:latin typeface="Century Gothic" pitchFamily="34" charset="0"/>
              </a:rPr>
              <a:t>Learning &amp; Innovation Skills</a:t>
            </a:r>
            <a:endParaRPr lang="en-US" i="1">
              <a:latin typeface="Century Gothic" pitchFamily="34" charset="0"/>
            </a:endParaRPr>
          </a:p>
        </p:txBody>
      </p:sp>
      <p:sp>
        <p:nvSpPr>
          <p:cNvPr id="9" name="TextBox 8"/>
          <p:cNvSpPr txBox="1"/>
          <p:nvPr/>
        </p:nvSpPr>
        <p:spPr>
          <a:xfrm>
            <a:off x="762000" y="1276350"/>
            <a:ext cx="7696200" cy="3086679"/>
          </a:xfrm>
          <a:prstGeom prst="rect">
            <a:avLst/>
          </a:prstGeom>
          <a:noFill/>
        </p:spPr>
        <p:txBody>
          <a:bodyPr wrap="square" rtlCol="0">
            <a:spAutoFit/>
          </a:bodyPr>
          <a:lstStyle/>
          <a:p>
            <a:pPr marL="457200" indent="-457200">
              <a:lnSpc>
                <a:spcPct val="150000"/>
              </a:lnSpc>
              <a:buFont typeface="+mj-lt"/>
              <a:buAutoNum type="arabicParenR" startAt="3"/>
            </a:pPr>
            <a:r>
              <a:rPr lang="en-US" smtClean="0">
                <a:latin typeface="Century Gothic" pitchFamily="34" charset="0"/>
              </a:rPr>
              <a:t>Komunikasi dan kolaborasi</a:t>
            </a:r>
          </a:p>
          <a:p>
            <a:pPr marL="914400" lvl="1" indent="-457200">
              <a:buFont typeface="+mj-lt"/>
              <a:buAutoNum type="alphaLcPeriod"/>
            </a:pPr>
            <a:r>
              <a:rPr lang="en-US">
                <a:latin typeface="Century Gothic" pitchFamily="34" charset="0"/>
              </a:rPr>
              <a:t>Mengartikulasikan pemikiran dan ide secara jelas dan efektif melalui lisan dan tulisan.</a:t>
            </a:r>
          </a:p>
          <a:p>
            <a:pPr marL="914400" lvl="1" indent="-457200">
              <a:buFont typeface="+mj-lt"/>
              <a:buAutoNum type="alphaLcPeriod"/>
            </a:pPr>
            <a:r>
              <a:rPr lang="en-US">
                <a:latin typeface="Century Gothic" pitchFamily="34" charset="0"/>
              </a:rPr>
              <a:t>Mendemonstrasikan kemampuan untuk bekerja secara efektif dengan tim/anggota tim yang beragam.</a:t>
            </a:r>
          </a:p>
          <a:p>
            <a:pPr marL="914400" lvl="1" indent="-457200">
              <a:buFont typeface="+mj-lt"/>
              <a:buAutoNum type="alphaLcPeriod"/>
            </a:pPr>
            <a:r>
              <a:rPr lang="en-US">
                <a:latin typeface="Century Gothic" pitchFamily="34" charset="0"/>
              </a:rPr>
              <a:t>Fleksibel dan selalu bersedia membantu tim dalam mencapai tujuan bersama.</a:t>
            </a:r>
          </a:p>
          <a:p>
            <a:pPr marL="914400" lvl="1" indent="-457200">
              <a:buFont typeface="+mj-lt"/>
              <a:buAutoNum type="alphaLcPeriod"/>
            </a:pPr>
            <a:r>
              <a:rPr lang="en-US">
                <a:latin typeface="Century Gothic" pitchFamily="34" charset="0"/>
              </a:rPr>
              <a:t>Berbagi tanggungjawab dalam pekerjaan kolaboratif, tidak egois.</a:t>
            </a:r>
          </a:p>
          <a:p>
            <a:pPr>
              <a:lnSpc>
                <a:spcPct val="150000"/>
              </a:lnSpc>
            </a:pPr>
            <a:endParaRPr lang="en-US">
              <a:latin typeface="Century Gothic" pitchFamily="34" charset="0"/>
            </a:endParaRPr>
          </a:p>
        </p:txBody>
      </p:sp>
    </p:spTree>
    <p:extLst>
      <p:ext uri="{BB962C8B-B14F-4D97-AF65-F5344CB8AC3E}">
        <p14:creationId xmlns:p14="http://schemas.microsoft.com/office/powerpoint/2010/main" val="759195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57200" y="285750"/>
            <a:ext cx="8534400" cy="461665"/>
          </a:xfrm>
          <a:prstGeom prst="rect">
            <a:avLst/>
          </a:prstGeom>
          <a:noFill/>
        </p:spPr>
        <p:txBody>
          <a:bodyPr wrap="square" rtlCol="0">
            <a:spAutoFit/>
          </a:bodyPr>
          <a:lstStyle/>
          <a:p>
            <a:r>
              <a:rPr lang="en-US" sz="2400">
                <a:effectLst>
                  <a:outerShdw blurRad="38100" dist="38100" dir="2700000" algn="tl">
                    <a:srgbClr val="000000">
                      <a:alpha val="43137"/>
                    </a:srgbClr>
                  </a:outerShdw>
                </a:effectLst>
                <a:latin typeface="Century Gothic" pitchFamily="34" charset="0"/>
              </a:rPr>
              <a:t>2</a:t>
            </a:r>
            <a:r>
              <a:rPr lang="en-US" sz="2400" smtClean="0">
                <a:effectLst>
                  <a:outerShdw blurRad="38100" dist="38100" dir="2700000" algn="tl">
                    <a:srgbClr val="000000">
                      <a:alpha val="43137"/>
                    </a:srgbClr>
                  </a:outerShdw>
                </a:effectLst>
                <a:latin typeface="Century Gothic" pitchFamily="34" charset="0"/>
              </a:rPr>
              <a:t>. </a:t>
            </a:r>
            <a:r>
              <a:rPr lang="en-US" sz="2400">
                <a:effectLst>
                  <a:outerShdw blurRad="38100" dist="38100" dir="2700000" algn="tl">
                    <a:srgbClr val="000000">
                      <a:alpha val="43137"/>
                    </a:srgbClr>
                  </a:outerShdw>
                </a:effectLst>
                <a:latin typeface="Century Gothic" pitchFamily="34" charset="0"/>
              </a:rPr>
              <a:t>Keterampilan Informasi, Media &amp; Teknologi </a:t>
            </a:r>
            <a:r>
              <a:rPr lang="en-US" sz="2400" smtClean="0">
                <a:effectLst>
                  <a:outerShdw blurRad="38100" dist="38100" dir="2700000" algn="tl">
                    <a:srgbClr val="000000">
                      <a:alpha val="43137"/>
                    </a:srgbClr>
                  </a:outerShdw>
                </a:effectLst>
                <a:latin typeface="Century Gothic" pitchFamily="34" charset="0"/>
              </a:rPr>
              <a:t>	</a:t>
            </a:r>
            <a:r>
              <a:rPr lang="en-US" sz="2000" smtClean="0">
                <a:effectLst>
                  <a:outerShdw blurRad="38100" dist="38100" dir="2700000" algn="tl">
                    <a:srgbClr val="000000">
                      <a:alpha val="43137"/>
                    </a:srgbClr>
                  </a:outerShdw>
                </a:effectLst>
                <a:latin typeface="Century Gothic" pitchFamily="34" charset="0"/>
              </a:rPr>
              <a:t>…..(1)</a:t>
            </a:r>
            <a:endParaRPr lang="en-US" sz="2000">
              <a:effectLst>
                <a:outerShdw blurRad="38100" dist="38100" dir="2700000" algn="tl">
                  <a:srgbClr val="000000">
                    <a:alpha val="43137"/>
                  </a:srgbClr>
                </a:outerShdw>
              </a:effectLst>
              <a:latin typeface="Century Gothic" pitchFamily="34" charset="0"/>
            </a:endParaRPr>
          </a:p>
        </p:txBody>
      </p:sp>
      <p:sp>
        <p:nvSpPr>
          <p:cNvPr id="8" name="TextBox 7"/>
          <p:cNvSpPr txBox="1"/>
          <p:nvPr/>
        </p:nvSpPr>
        <p:spPr>
          <a:xfrm>
            <a:off x="762000" y="819150"/>
            <a:ext cx="7391400" cy="369332"/>
          </a:xfrm>
          <a:prstGeom prst="rect">
            <a:avLst/>
          </a:prstGeom>
          <a:noFill/>
        </p:spPr>
        <p:txBody>
          <a:bodyPr wrap="square" rtlCol="0">
            <a:spAutoFit/>
          </a:bodyPr>
          <a:lstStyle/>
          <a:p>
            <a:r>
              <a:rPr lang="en-US" smtClean="0">
                <a:latin typeface="Century Gothic" pitchFamily="34" charset="0"/>
              </a:rPr>
              <a:t>Information, Media &amp; Technology Skills</a:t>
            </a:r>
            <a:endParaRPr lang="en-US" i="1">
              <a:latin typeface="Century Gothic" pitchFamily="34" charset="0"/>
            </a:endParaRPr>
          </a:p>
        </p:txBody>
      </p:sp>
      <p:sp>
        <p:nvSpPr>
          <p:cNvPr id="9" name="TextBox 8"/>
          <p:cNvSpPr txBox="1"/>
          <p:nvPr/>
        </p:nvSpPr>
        <p:spPr>
          <a:xfrm>
            <a:off x="762000" y="1276350"/>
            <a:ext cx="7696200" cy="2255682"/>
          </a:xfrm>
          <a:prstGeom prst="rect">
            <a:avLst/>
          </a:prstGeom>
          <a:noFill/>
        </p:spPr>
        <p:txBody>
          <a:bodyPr wrap="square" rtlCol="0">
            <a:spAutoFit/>
          </a:bodyPr>
          <a:lstStyle/>
          <a:p>
            <a:pPr marL="457200" indent="-457200">
              <a:lnSpc>
                <a:spcPct val="150000"/>
              </a:lnSpc>
              <a:buFont typeface="+mj-lt"/>
              <a:buAutoNum type="arabicParenR"/>
            </a:pPr>
            <a:r>
              <a:rPr lang="en-US" smtClean="0">
                <a:latin typeface="Century Gothic" pitchFamily="34" charset="0"/>
              </a:rPr>
              <a:t>Literasi Informasi</a:t>
            </a:r>
          </a:p>
          <a:p>
            <a:pPr marL="914400" lvl="1" indent="-457200">
              <a:buFont typeface="+mj-lt"/>
              <a:buAutoNum type="alphaLcPeriod"/>
            </a:pPr>
            <a:r>
              <a:rPr lang="en-US">
                <a:latin typeface="Century Gothic" pitchFamily="34" charset="0"/>
              </a:rPr>
              <a:t>Mengakses informasi secara efektif dan efisien, mengevaluasi informasi secara kritis, dan menggunakan informasi secara akurat.</a:t>
            </a:r>
          </a:p>
          <a:p>
            <a:pPr marL="914400" lvl="1" indent="-457200">
              <a:buFont typeface="+mj-lt"/>
              <a:buAutoNum type="alphaLcPeriod"/>
            </a:pPr>
            <a:r>
              <a:rPr lang="en-US">
                <a:latin typeface="Century Gothic" pitchFamily="34" charset="0"/>
              </a:rPr>
              <a:t>Memiliki pemahaman yang baik mengenai aspek legal dan etika penggunaan informasi.</a:t>
            </a:r>
          </a:p>
          <a:p>
            <a:pPr>
              <a:lnSpc>
                <a:spcPct val="150000"/>
              </a:lnSpc>
            </a:pPr>
            <a:endParaRPr lang="en-US">
              <a:latin typeface="Century Gothic" pitchFamily="34" charset="0"/>
            </a:endParaRPr>
          </a:p>
        </p:txBody>
      </p:sp>
    </p:spTree>
    <p:extLst>
      <p:ext uri="{BB962C8B-B14F-4D97-AF65-F5344CB8AC3E}">
        <p14:creationId xmlns:p14="http://schemas.microsoft.com/office/powerpoint/2010/main" val="3460440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57200" y="285750"/>
            <a:ext cx="8534400" cy="461665"/>
          </a:xfrm>
          <a:prstGeom prst="rect">
            <a:avLst/>
          </a:prstGeom>
          <a:noFill/>
        </p:spPr>
        <p:txBody>
          <a:bodyPr wrap="square" rtlCol="0">
            <a:spAutoFit/>
          </a:bodyPr>
          <a:lstStyle/>
          <a:p>
            <a:r>
              <a:rPr lang="en-US" sz="2400">
                <a:effectLst>
                  <a:outerShdw blurRad="38100" dist="38100" dir="2700000" algn="tl">
                    <a:srgbClr val="000000">
                      <a:alpha val="43137"/>
                    </a:srgbClr>
                  </a:outerShdw>
                </a:effectLst>
                <a:latin typeface="Century Gothic" pitchFamily="34" charset="0"/>
              </a:rPr>
              <a:t>2</a:t>
            </a:r>
            <a:r>
              <a:rPr lang="en-US" sz="2400" smtClean="0">
                <a:effectLst>
                  <a:outerShdw blurRad="38100" dist="38100" dir="2700000" algn="tl">
                    <a:srgbClr val="000000">
                      <a:alpha val="43137"/>
                    </a:srgbClr>
                  </a:outerShdw>
                </a:effectLst>
                <a:latin typeface="Century Gothic" pitchFamily="34" charset="0"/>
              </a:rPr>
              <a:t>. </a:t>
            </a:r>
            <a:r>
              <a:rPr lang="en-US" sz="2400">
                <a:effectLst>
                  <a:outerShdw blurRad="38100" dist="38100" dir="2700000" algn="tl">
                    <a:srgbClr val="000000">
                      <a:alpha val="43137"/>
                    </a:srgbClr>
                  </a:outerShdw>
                </a:effectLst>
                <a:latin typeface="Century Gothic" pitchFamily="34" charset="0"/>
              </a:rPr>
              <a:t>Keterampilan Informasi, Media &amp; Teknologi </a:t>
            </a:r>
            <a:r>
              <a:rPr lang="en-US" sz="2400" smtClean="0">
                <a:effectLst>
                  <a:outerShdw blurRad="38100" dist="38100" dir="2700000" algn="tl">
                    <a:srgbClr val="000000">
                      <a:alpha val="43137"/>
                    </a:srgbClr>
                  </a:outerShdw>
                </a:effectLst>
                <a:latin typeface="Century Gothic" pitchFamily="34" charset="0"/>
              </a:rPr>
              <a:t>	</a:t>
            </a:r>
            <a:r>
              <a:rPr lang="en-US" sz="2000" smtClean="0">
                <a:effectLst>
                  <a:outerShdw blurRad="38100" dist="38100" dir="2700000" algn="tl">
                    <a:srgbClr val="000000">
                      <a:alpha val="43137"/>
                    </a:srgbClr>
                  </a:outerShdw>
                </a:effectLst>
                <a:latin typeface="Century Gothic" pitchFamily="34" charset="0"/>
              </a:rPr>
              <a:t>…..(2)</a:t>
            </a:r>
            <a:endParaRPr lang="en-US" sz="2000">
              <a:effectLst>
                <a:outerShdw blurRad="38100" dist="38100" dir="2700000" algn="tl">
                  <a:srgbClr val="000000">
                    <a:alpha val="43137"/>
                  </a:srgbClr>
                </a:outerShdw>
              </a:effectLst>
              <a:latin typeface="Century Gothic" pitchFamily="34" charset="0"/>
            </a:endParaRPr>
          </a:p>
        </p:txBody>
      </p:sp>
      <p:sp>
        <p:nvSpPr>
          <p:cNvPr id="8" name="TextBox 7"/>
          <p:cNvSpPr txBox="1"/>
          <p:nvPr/>
        </p:nvSpPr>
        <p:spPr>
          <a:xfrm>
            <a:off x="762000" y="819150"/>
            <a:ext cx="7391400" cy="369332"/>
          </a:xfrm>
          <a:prstGeom prst="rect">
            <a:avLst/>
          </a:prstGeom>
          <a:noFill/>
        </p:spPr>
        <p:txBody>
          <a:bodyPr wrap="square" rtlCol="0">
            <a:spAutoFit/>
          </a:bodyPr>
          <a:lstStyle/>
          <a:p>
            <a:r>
              <a:rPr lang="en-US" smtClean="0">
                <a:latin typeface="Century Gothic" pitchFamily="34" charset="0"/>
              </a:rPr>
              <a:t>Information, Media &amp; Technology Skills</a:t>
            </a:r>
            <a:endParaRPr lang="en-US" i="1">
              <a:latin typeface="Century Gothic" pitchFamily="34" charset="0"/>
            </a:endParaRPr>
          </a:p>
        </p:txBody>
      </p:sp>
      <p:sp>
        <p:nvSpPr>
          <p:cNvPr id="9" name="TextBox 8"/>
          <p:cNvSpPr txBox="1"/>
          <p:nvPr/>
        </p:nvSpPr>
        <p:spPr>
          <a:xfrm>
            <a:off x="762000" y="1276350"/>
            <a:ext cx="7848600" cy="3086679"/>
          </a:xfrm>
          <a:prstGeom prst="rect">
            <a:avLst/>
          </a:prstGeom>
          <a:noFill/>
        </p:spPr>
        <p:txBody>
          <a:bodyPr wrap="square" rtlCol="0">
            <a:spAutoFit/>
          </a:bodyPr>
          <a:lstStyle/>
          <a:p>
            <a:pPr marL="457200" indent="-457200">
              <a:lnSpc>
                <a:spcPct val="150000"/>
              </a:lnSpc>
              <a:buFont typeface="+mj-lt"/>
              <a:buAutoNum type="arabicParenR" startAt="2"/>
            </a:pPr>
            <a:r>
              <a:rPr lang="en-US" smtClean="0">
                <a:latin typeface="Century Gothic" pitchFamily="34" charset="0"/>
              </a:rPr>
              <a:t>Literasi Media</a:t>
            </a:r>
          </a:p>
          <a:p>
            <a:pPr marL="914400" lvl="1" indent="-457200">
              <a:buFont typeface="+mj-lt"/>
              <a:buAutoNum type="alphaLcPeriod"/>
            </a:pPr>
            <a:r>
              <a:rPr lang="en-US">
                <a:latin typeface="Century Gothic" pitchFamily="34" charset="0"/>
              </a:rPr>
              <a:t>Memahami bagaimana pesan-pesan media dibuat/dirangkai, </a:t>
            </a:r>
            <a:r>
              <a:rPr lang="en-US" smtClean="0">
                <a:latin typeface="Century Gothic" pitchFamily="34" charset="0"/>
              </a:rPr>
              <a:t>serta tujuan, perangkat pembuat dan karekteristik </a:t>
            </a:r>
            <a:r>
              <a:rPr lang="en-US">
                <a:latin typeface="Century Gothic" pitchFamily="34" charset="0"/>
              </a:rPr>
              <a:t>pesan tersebut.</a:t>
            </a:r>
          </a:p>
          <a:p>
            <a:pPr marL="914400" lvl="1" indent="-457200">
              <a:buFont typeface="+mj-lt"/>
              <a:buAutoNum type="alphaLcPeriod"/>
            </a:pPr>
            <a:r>
              <a:rPr lang="en-US">
                <a:latin typeface="Century Gothic" pitchFamily="34" charset="0"/>
              </a:rPr>
              <a:t>Memahami bagaimana seseorang menginterpretasikan pesan secara berbeda, dan mengetahui bagaimana pesan bernilai secara berbeda bagi setiap individu.</a:t>
            </a:r>
          </a:p>
          <a:p>
            <a:pPr marL="914400" lvl="1" indent="-457200">
              <a:buFont typeface="+mj-lt"/>
              <a:buAutoNum type="alphaLcPeriod"/>
            </a:pPr>
            <a:r>
              <a:rPr lang="en-US">
                <a:latin typeface="Century Gothic" pitchFamily="34" charset="0"/>
              </a:rPr>
              <a:t>Memiliki pemahaman yang baik mengenai aspek legal dan etika penggunaan pesan-pesan multimedia.</a:t>
            </a:r>
          </a:p>
          <a:p>
            <a:pPr marL="914400" lvl="1" indent="-457200">
              <a:lnSpc>
                <a:spcPct val="150000"/>
              </a:lnSpc>
              <a:buFont typeface="+mj-lt"/>
              <a:buAutoNum type="alphaLcPeriod"/>
            </a:pPr>
            <a:endParaRPr lang="en-US">
              <a:latin typeface="Century Gothic" pitchFamily="34" charset="0"/>
            </a:endParaRPr>
          </a:p>
        </p:txBody>
      </p:sp>
    </p:spTree>
    <p:extLst>
      <p:ext uri="{BB962C8B-B14F-4D97-AF65-F5344CB8AC3E}">
        <p14:creationId xmlns:p14="http://schemas.microsoft.com/office/powerpoint/2010/main" val="1693298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57200" y="285750"/>
            <a:ext cx="8534400" cy="461665"/>
          </a:xfrm>
          <a:prstGeom prst="rect">
            <a:avLst/>
          </a:prstGeom>
          <a:noFill/>
        </p:spPr>
        <p:txBody>
          <a:bodyPr wrap="square" rtlCol="0">
            <a:spAutoFit/>
          </a:bodyPr>
          <a:lstStyle/>
          <a:p>
            <a:r>
              <a:rPr lang="en-US" sz="2400">
                <a:effectLst>
                  <a:outerShdw blurRad="38100" dist="38100" dir="2700000" algn="tl">
                    <a:srgbClr val="000000">
                      <a:alpha val="43137"/>
                    </a:srgbClr>
                  </a:outerShdw>
                </a:effectLst>
                <a:latin typeface="Century Gothic" pitchFamily="34" charset="0"/>
              </a:rPr>
              <a:t>2</a:t>
            </a:r>
            <a:r>
              <a:rPr lang="en-US" sz="2400" smtClean="0">
                <a:effectLst>
                  <a:outerShdw blurRad="38100" dist="38100" dir="2700000" algn="tl">
                    <a:srgbClr val="000000">
                      <a:alpha val="43137"/>
                    </a:srgbClr>
                  </a:outerShdw>
                </a:effectLst>
                <a:latin typeface="Century Gothic" pitchFamily="34" charset="0"/>
              </a:rPr>
              <a:t>. </a:t>
            </a:r>
            <a:r>
              <a:rPr lang="en-US" sz="2400">
                <a:effectLst>
                  <a:outerShdw blurRad="38100" dist="38100" dir="2700000" algn="tl">
                    <a:srgbClr val="000000">
                      <a:alpha val="43137"/>
                    </a:srgbClr>
                  </a:outerShdw>
                </a:effectLst>
                <a:latin typeface="Century Gothic" pitchFamily="34" charset="0"/>
              </a:rPr>
              <a:t>Keterampilan Informasi, Media &amp; Teknologi </a:t>
            </a:r>
            <a:r>
              <a:rPr lang="en-US" sz="2400" smtClean="0">
                <a:effectLst>
                  <a:outerShdw blurRad="38100" dist="38100" dir="2700000" algn="tl">
                    <a:srgbClr val="000000">
                      <a:alpha val="43137"/>
                    </a:srgbClr>
                  </a:outerShdw>
                </a:effectLst>
                <a:latin typeface="Century Gothic" pitchFamily="34" charset="0"/>
              </a:rPr>
              <a:t>	</a:t>
            </a:r>
            <a:r>
              <a:rPr lang="en-US" sz="2000" smtClean="0">
                <a:effectLst>
                  <a:outerShdw blurRad="38100" dist="38100" dir="2700000" algn="tl">
                    <a:srgbClr val="000000">
                      <a:alpha val="43137"/>
                    </a:srgbClr>
                  </a:outerShdw>
                </a:effectLst>
                <a:latin typeface="Century Gothic" pitchFamily="34" charset="0"/>
              </a:rPr>
              <a:t>…..(3)</a:t>
            </a:r>
            <a:endParaRPr lang="en-US" sz="2000">
              <a:effectLst>
                <a:outerShdw blurRad="38100" dist="38100" dir="2700000" algn="tl">
                  <a:srgbClr val="000000">
                    <a:alpha val="43137"/>
                  </a:srgbClr>
                </a:outerShdw>
              </a:effectLst>
              <a:latin typeface="Century Gothic" pitchFamily="34" charset="0"/>
            </a:endParaRPr>
          </a:p>
        </p:txBody>
      </p:sp>
      <p:sp>
        <p:nvSpPr>
          <p:cNvPr id="8" name="TextBox 7"/>
          <p:cNvSpPr txBox="1"/>
          <p:nvPr/>
        </p:nvSpPr>
        <p:spPr>
          <a:xfrm>
            <a:off x="762000" y="819150"/>
            <a:ext cx="7391400" cy="369332"/>
          </a:xfrm>
          <a:prstGeom prst="rect">
            <a:avLst/>
          </a:prstGeom>
          <a:noFill/>
        </p:spPr>
        <p:txBody>
          <a:bodyPr wrap="square" rtlCol="0">
            <a:spAutoFit/>
          </a:bodyPr>
          <a:lstStyle/>
          <a:p>
            <a:r>
              <a:rPr lang="en-US" smtClean="0">
                <a:latin typeface="Century Gothic" pitchFamily="34" charset="0"/>
              </a:rPr>
              <a:t>Information, Media &amp; Technology Skills</a:t>
            </a:r>
            <a:endParaRPr lang="en-US" i="1">
              <a:latin typeface="Century Gothic" pitchFamily="34" charset="0"/>
            </a:endParaRPr>
          </a:p>
        </p:txBody>
      </p:sp>
      <p:sp>
        <p:nvSpPr>
          <p:cNvPr id="9" name="TextBox 8"/>
          <p:cNvSpPr txBox="1"/>
          <p:nvPr/>
        </p:nvSpPr>
        <p:spPr>
          <a:xfrm>
            <a:off x="762000" y="1276350"/>
            <a:ext cx="7696200" cy="3000821"/>
          </a:xfrm>
          <a:prstGeom prst="rect">
            <a:avLst/>
          </a:prstGeom>
          <a:noFill/>
        </p:spPr>
        <p:txBody>
          <a:bodyPr wrap="square" rtlCol="0">
            <a:spAutoFit/>
          </a:bodyPr>
          <a:lstStyle/>
          <a:p>
            <a:pPr marL="457200" indent="-457200">
              <a:lnSpc>
                <a:spcPct val="150000"/>
              </a:lnSpc>
              <a:buFont typeface="+mj-lt"/>
              <a:buAutoNum type="arabicParenR" startAt="3"/>
            </a:pPr>
            <a:r>
              <a:rPr lang="en-US" smtClean="0">
                <a:latin typeface="Century Gothic" pitchFamily="34" charset="0"/>
              </a:rPr>
              <a:t>Literasi TIK (Teknologi Informasi dan Komunikasi)</a:t>
            </a:r>
          </a:p>
          <a:p>
            <a:pPr marL="914400" lvl="1" indent="-457200">
              <a:buFont typeface="+mj-lt"/>
              <a:buAutoNum type="alphaLcPeriod"/>
            </a:pPr>
            <a:r>
              <a:rPr lang="en-US">
                <a:latin typeface="Century Gothic" pitchFamily="34" charset="0"/>
              </a:rPr>
              <a:t>Menggunakan teknologi digital untuk mengakses, mengumpulkan, mengolah, mengevaluasi dan membuat informasi yang akurat dan berdayaguna.</a:t>
            </a:r>
          </a:p>
          <a:p>
            <a:pPr marL="914400" lvl="1" indent="-457200">
              <a:buFont typeface="+mj-lt"/>
              <a:buAutoNum type="alphaLcPeriod"/>
            </a:pPr>
            <a:r>
              <a:rPr lang="en-US">
                <a:latin typeface="Century Gothic" pitchFamily="34" charset="0"/>
              </a:rPr>
              <a:t>Menggunakan teknologi sebagai perangkat untuk meneliti, mengelola, mengevaluasi dan mengkomunikasi informasi.</a:t>
            </a:r>
          </a:p>
          <a:p>
            <a:pPr marL="914400" lvl="1" indent="-457200">
              <a:buFont typeface="+mj-lt"/>
              <a:buAutoNum type="alphaLcPeriod"/>
            </a:pPr>
            <a:r>
              <a:rPr lang="en-US">
                <a:latin typeface="Century Gothic" pitchFamily="34" charset="0"/>
              </a:rPr>
              <a:t>Memiliki pemahaman yang baik mengenai aspek legal dan etika penggunaan informasi yang merupakan produk teknologi digital.</a:t>
            </a:r>
          </a:p>
        </p:txBody>
      </p:sp>
    </p:spTree>
    <p:extLst>
      <p:ext uri="{BB962C8B-B14F-4D97-AF65-F5344CB8AC3E}">
        <p14:creationId xmlns:p14="http://schemas.microsoft.com/office/powerpoint/2010/main" val="1678564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MERDEKA BELAJAR</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09555057"/>
              </p:ext>
            </p:extLst>
          </p:nvPr>
        </p:nvGraphicFramePr>
        <p:xfrm>
          <a:off x="457200" y="1063228"/>
          <a:ext cx="8686800" cy="3565921"/>
        </p:xfrm>
        <a:graphic>
          <a:graphicData uri="http://schemas.openxmlformats.org/drawingml/2006/table">
            <a:tbl>
              <a:tblPr firstRow="1" firstCol="1" bandRow="1">
                <a:tableStyleId>{5C22544A-7EE6-4342-B048-85BDC9FD1C3A}</a:tableStyleId>
              </a:tblPr>
              <a:tblGrid>
                <a:gridCol w="4343400"/>
                <a:gridCol w="4343400"/>
              </a:tblGrid>
              <a:tr h="442984">
                <a:tc gridSpan="2">
                  <a:txBody>
                    <a:bodyPr/>
                    <a:lstStyle/>
                    <a:p>
                      <a:pPr marL="0" marR="0" algn="ctr">
                        <a:lnSpc>
                          <a:spcPct val="107000"/>
                        </a:lnSpc>
                        <a:spcBef>
                          <a:spcPts val="1200"/>
                        </a:spcBef>
                        <a:spcAft>
                          <a:spcPts val="1200"/>
                        </a:spcAft>
                      </a:pPr>
                      <a:r>
                        <a:rPr lang="en-US" sz="1400" dirty="0" err="1">
                          <a:effectLst/>
                        </a:rPr>
                        <a:t>Gebrakan</a:t>
                      </a:r>
                      <a:r>
                        <a:rPr lang="en-US" sz="1400" dirty="0">
                          <a:effectLst/>
                        </a:rPr>
                        <a:t> </a:t>
                      </a:r>
                      <a:r>
                        <a:rPr lang="en-US" sz="1400" dirty="0" err="1">
                          <a:effectLst/>
                        </a:rPr>
                        <a:t>Merdeka</a:t>
                      </a:r>
                      <a:r>
                        <a:rPr lang="en-US" sz="1400" dirty="0">
                          <a:effectLst/>
                        </a:rPr>
                        <a:t> </a:t>
                      </a:r>
                      <a:r>
                        <a:rPr lang="en-US" sz="1400" dirty="0" err="1">
                          <a:effectLst/>
                        </a:rPr>
                        <a:t>Belajar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hMerge="1">
                  <a:txBody>
                    <a:bodyPr/>
                    <a:lstStyle/>
                    <a:p>
                      <a:endParaRPr lang="en-US"/>
                    </a:p>
                  </a:txBody>
                  <a:tcPr/>
                </a:tc>
              </a:tr>
              <a:tr h="442984">
                <a:tc>
                  <a:txBody>
                    <a:bodyPr/>
                    <a:lstStyle/>
                    <a:p>
                      <a:pPr marL="0" marR="0" algn="ctr">
                        <a:lnSpc>
                          <a:spcPct val="107000"/>
                        </a:lnSpc>
                        <a:spcBef>
                          <a:spcPts val="1200"/>
                        </a:spcBef>
                        <a:spcAft>
                          <a:spcPts val="1200"/>
                        </a:spcAft>
                      </a:pPr>
                      <a:r>
                        <a:rPr lang="en-US" sz="1400" dirty="0" err="1">
                          <a:effectLst/>
                        </a:rPr>
                        <a:t>Konsep</a:t>
                      </a:r>
                      <a:r>
                        <a:rPr lang="en-US" sz="1400" dirty="0">
                          <a:effectLst/>
                        </a:rPr>
                        <a:t> </a:t>
                      </a:r>
                      <a:r>
                        <a:rPr lang="en-US" sz="1400" dirty="0" err="1">
                          <a:effectLst/>
                        </a:rPr>
                        <a:t>Merdeka</a:t>
                      </a:r>
                      <a:r>
                        <a:rPr lang="en-US" sz="1400" dirty="0">
                          <a:effectLst/>
                        </a:rPr>
                        <a:t> </a:t>
                      </a:r>
                      <a:r>
                        <a:rPr lang="en-US" sz="1400" dirty="0" err="1">
                          <a:effectLst/>
                        </a:rPr>
                        <a:t>Belajar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rowSpan="4">
                  <a:txBody>
                    <a:bodyPr/>
                    <a:lstStyle/>
                    <a:p>
                      <a:pPr marL="0" marR="0" algn="ctr">
                        <a:lnSpc>
                          <a:spcPct val="107000"/>
                        </a:lnSpc>
                        <a:spcBef>
                          <a:spcPts val="1200"/>
                        </a:spcBef>
                        <a:spcAft>
                          <a:spcPts val="1200"/>
                        </a:spcAft>
                      </a:pPr>
                      <a:r>
                        <a:rPr lang="en-US" sz="1400" dirty="0">
                          <a:effectLst/>
                        </a:rPr>
                        <a:t>Motto yang </a:t>
                      </a:r>
                      <a:r>
                        <a:rPr lang="en-US" sz="1400" dirty="0" err="1">
                          <a:effectLst/>
                        </a:rPr>
                        <a:t>terkenal</a:t>
                      </a:r>
                      <a:r>
                        <a:rPr lang="en-US" sz="1400" dirty="0">
                          <a:effectLst/>
                        </a:rPr>
                        <a:t> :</a:t>
                      </a:r>
                    </a:p>
                    <a:p>
                      <a:pPr marL="0" marR="0" algn="ctr">
                        <a:lnSpc>
                          <a:spcPct val="107000"/>
                        </a:lnSpc>
                        <a:spcBef>
                          <a:spcPts val="600"/>
                        </a:spcBef>
                        <a:spcAft>
                          <a:spcPts val="600"/>
                        </a:spcAft>
                      </a:pPr>
                      <a:r>
                        <a:rPr lang="en-US" sz="1400" dirty="0">
                          <a:effectLst/>
                        </a:rPr>
                        <a:t>"</a:t>
                      </a:r>
                      <a:r>
                        <a:rPr lang="en-US" sz="1400" dirty="0" err="1">
                          <a:effectLst/>
                        </a:rPr>
                        <a:t>Merdeka</a:t>
                      </a:r>
                      <a:r>
                        <a:rPr lang="en-US" sz="1400" dirty="0">
                          <a:effectLst/>
                        </a:rPr>
                        <a:t> </a:t>
                      </a:r>
                      <a:r>
                        <a:rPr lang="en-US" sz="1400" dirty="0" err="1">
                          <a:effectLst/>
                        </a:rPr>
                        <a:t>belajar</a:t>
                      </a:r>
                      <a:r>
                        <a:rPr lang="en-US" sz="1400" dirty="0">
                          <a:effectLst/>
                        </a:rPr>
                        <a:t>, Guru </a:t>
                      </a:r>
                      <a:r>
                        <a:rPr lang="en-US" sz="1400" dirty="0" err="1">
                          <a:effectLst/>
                        </a:rPr>
                        <a:t>Penggerak</a:t>
                      </a: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r>
              <a:tr h="780735">
                <a:tc>
                  <a:txBody>
                    <a:bodyPr/>
                    <a:lstStyle/>
                    <a:p>
                      <a:pPr marL="0" marR="0">
                        <a:lnSpc>
                          <a:spcPct val="107000"/>
                        </a:lnSpc>
                        <a:spcBef>
                          <a:spcPts val="0"/>
                        </a:spcBef>
                        <a:spcAft>
                          <a:spcPts val="0"/>
                        </a:spcAft>
                      </a:pPr>
                      <a:r>
                        <a:rPr lang="en-US" sz="1400" dirty="0">
                          <a:effectLst/>
                        </a:rPr>
                        <a:t>- </a:t>
                      </a:r>
                      <a:r>
                        <a:rPr lang="en-US" sz="1400" dirty="0" err="1">
                          <a:effectLst/>
                        </a:rPr>
                        <a:t>Pelaksanaan</a:t>
                      </a:r>
                      <a:r>
                        <a:rPr lang="en-US" sz="1400" dirty="0">
                          <a:effectLst/>
                        </a:rPr>
                        <a:t> USBN </a:t>
                      </a:r>
                      <a:r>
                        <a:rPr lang="en-US" sz="1400" dirty="0" err="1">
                          <a:effectLst/>
                        </a:rPr>
                        <a:t>tahun</a:t>
                      </a:r>
                      <a:r>
                        <a:rPr lang="en-US" sz="1400" dirty="0">
                          <a:effectLst/>
                        </a:rPr>
                        <a:t> 2020 </a:t>
                      </a:r>
                      <a:r>
                        <a:rPr lang="en-US" sz="1400" dirty="0" err="1">
                          <a:effectLst/>
                        </a:rPr>
                        <a:t>mendatang</a:t>
                      </a:r>
                      <a:r>
                        <a:rPr lang="en-US" sz="1400" dirty="0">
                          <a:effectLst/>
                        </a:rPr>
                        <a:t> </a:t>
                      </a:r>
                      <a:r>
                        <a:rPr lang="en-US" sz="1400" dirty="0" err="1">
                          <a:effectLst/>
                        </a:rPr>
                        <a:t>akan</a:t>
                      </a:r>
                      <a:r>
                        <a:rPr lang="en-US" sz="1400" dirty="0">
                          <a:effectLst/>
                        </a:rPr>
                        <a:t> </a:t>
                      </a:r>
                      <a:r>
                        <a:rPr lang="en-US" sz="1400" dirty="0" err="1">
                          <a:effectLst/>
                        </a:rPr>
                        <a:t>dikembalikan</a:t>
                      </a:r>
                      <a:r>
                        <a:rPr lang="en-US" sz="1400" dirty="0">
                          <a:effectLst/>
                        </a:rPr>
                        <a:t> </a:t>
                      </a:r>
                      <a:r>
                        <a:rPr lang="en-US" sz="1400" dirty="0" err="1">
                          <a:effectLst/>
                        </a:rPr>
                        <a:t>ke</a:t>
                      </a:r>
                      <a:r>
                        <a:rPr lang="en-US" sz="1400" dirty="0">
                          <a:effectLst/>
                        </a:rPr>
                        <a:t> </a:t>
                      </a:r>
                      <a:r>
                        <a:rPr lang="en-US" sz="1400" dirty="0" err="1">
                          <a:effectLst/>
                        </a:rPr>
                        <a:t>pihak</a:t>
                      </a:r>
                      <a:r>
                        <a:rPr lang="en-US" sz="1400" dirty="0">
                          <a:effectLst/>
                        </a:rPr>
                        <a:t> </a:t>
                      </a:r>
                      <a:r>
                        <a:rPr lang="en-US" sz="1400" dirty="0" err="1">
                          <a:effectLst/>
                        </a:rPr>
                        <a:t>sekolah</a:t>
                      </a: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vMerge="1">
                  <a:txBody>
                    <a:bodyPr/>
                    <a:lstStyle/>
                    <a:p>
                      <a:endParaRPr lang="en-US"/>
                    </a:p>
                  </a:txBody>
                  <a:tcPr/>
                </a:tc>
              </a:tr>
              <a:tr h="1118483">
                <a:tc>
                  <a:txBody>
                    <a:bodyPr/>
                    <a:lstStyle/>
                    <a:p>
                      <a:pPr marL="0" marR="0">
                        <a:lnSpc>
                          <a:spcPct val="107000"/>
                        </a:lnSpc>
                        <a:spcBef>
                          <a:spcPts val="0"/>
                        </a:spcBef>
                        <a:spcAft>
                          <a:spcPts val="0"/>
                        </a:spcAft>
                      </a:pPr>
                      <a:r>
                        <a:rPr lang="en-US" sz="1400" dirty="0">
                          <a:effectLst/>
                        </a:rPr>
                        <a:t>- </a:t>
                      </a:r>
                      <a:r>
                        <a:rPr lang="en-US" sz="1400" dirty="0" err="1">
                          <a:effectLst/>
                        </a:rPr>
                        <a:t>Pada</a:t>
                      </a:r>
                      <a:r>
                        <a:rPr lang="en-US" sz="1400" dirty="0">
                          <a:effectLst/>
                        </a:rPr>
                        <a:t> </a:t>
                      </a:r>
                      <a:r>
                        <a:rPr lang="en-US" sz="1400" dirty="0" err="1">
                          <a:effectLst/>
                        </a:rPr>
                        <a:t>tahun</a:t>
                      </a:r>
                      <a:r>
                        <a:rPr lang="en-US" sz="1400" dirty="0">
                          <a:effectLst/>
                        </a:rPr>
                        <a:t> 2021 </a:t>
                      </a:r>
                      <a:r>
                        <a:rPr lang="en-US" sz="1400" dirty="0" err="1">
                          <a:effectLst/>
                        </a:rPr>
                        <a:t>mendatang</a:t>
                      </a:r>
                      <a:r>
                        <a:rPr lang="en-US" sz="1400" dirty="0">
                          <a:effectLst/>
                        </a:rPr>
                        <a:t>, </a:t>
                      </a:r>
                      <a:r>
                        <a:rPr lang="en-US" sz="1400" dirty="0" err="1">
                          <a:effectLst/>
                        </a:rPr>
                        <a:t>Nadiem</a:t>
                      </a:r>
                      <a:r>
                        <a:rPr lang="en-US" sz="1400" dirty="0">
                          <a:effectLst/>
                        </a:rPr>
                        <a:t> </a:t>
                      </a:r>
                      <a:r>
                        <a:rPr lang="en-US" sz="1400" dirty="0" err="1">
                          <a:effectLst/>
                        </a:rPr>
                        <a:t>berencana</a:t>
                      </a:r>
                      <a:r>
                        <a:rPr lang="en-US" sz="1400" dirty="0">
                          <a:effectLst/>
                        </a:rPr>
                        <a:t> </a:t>
                      </a:r>
                      <a:r>
                        <a:rPr lang="en-US" sz="1400" dirty="0" err="1">
                          <a:effectLst/>
                        </a:rPr>
                        <a:t>akan</a:t>
                      </a:r>
                      <a:r>
                        <a:rPr lang="en-US" sz="1400" dirty="0">
                          <a:effectLst/>
                        </a:rPr>
                        <a:t> </a:t>
                      </a:r>
                      <a:r>
                        <a:rPr lang="en-US" sz="1400" dirty="0" err="1">
                          <a:effectLst/>
                        </a:rPr>
                        <a:t>menghapus</a:t>
                      </a:r>
                      <a:r>
                        <a:rPr lang="en-US" sz="1400" dirty="0">
                          <a:effectLst/>
                        </a:rPr>
                        <a:t> </a:t>
                      </a:r>
                      <a:r>
                        <a:rPr lang="en-US" sz="1400" dirty="0" err="1">
                          <a:effectLst/>
                        </a:rPr>
                        <a:t>sistem</a:t>
                      </a:r>
                      <a:r>
                        <a:rPr lang="en-US" sz="1400" dirty="0">
                          <a:effectLst/>
                        </a:rPr>
                        <a:t> UN, </a:t>
                      </a:r>
                      <a:r>
                        <a:rPr lang="en-US" sz="1400" dirty="0" err="1">
                          <a:effectLst/>
                        </a:rPr>
                        <a:t>dan</a:t>
                      </a:r>
                      <a:r>
                        <a:rPr lang="en-US" sz="1400" dirty="0">
                          <a:effectLst/>
                        </a:rPr>
                        <a:t> </a:t>
                      </a:r>
                      <a:r>
                        <a:rPr lang="en-US" sz="1400" dirty="0" err="1">
                          <a:effectLst/>
                        </a:rPr>
                        <a:t>diganti</a:t>
                      </a:r>
                      <a:r>
                        <a:rPr lang="en-US" sz="1400" dirty="0">
                          <a:effectLst/>
                        </a:rPr>
                        <a:t> </a:t>
                      </a:r>
                      <a:r>
                        <a:rPr lang="en-US" sz="1400" dirty="0" err="1">
                          <a:effectLst/>
                        </a:rPr>
                        <a:t>dengan</a:t>
                      </a:r>
                      <a:r>
                        <a:rPr lang="en-US" sz="1400" dirty="0">
                          <a:effectLst/>
                        </a:rPr>
                        <a:t> </a:t>
                      </a:r>
                      <a:r>
                        <a:rPr lang="en-US" sz="1400" dirty="0" err="1">
                          <a:effectLst/>
                        </a:rPr>
                        <a:t>sistem</a:t>
                      </a:r>
                      <a:r>
                        <a:rPr lang="en-US" sz="1400" dirty="0">
                          <a:effectLst/>
                        </a:rPr>
                        <a:t> </a:t>
                      </a:r>
                      <a:r>
                        <a:rPr lang="en-US" sz="1400" dirty="0" err="1">
                          <a:effectLst/>
                        </a:rPr>
                        <a:t>baru</a:t>
                      </a:r>
                      <a:r>
                        <a:rPr lang="en-US" sz="1400" dirty="0">
                          <a:effectLst/>
                        </a:rPr>
                        <a:t>, </a:t>
                      </a:r>
                      <a:r>
                        <a:rPr lang="en-US" sz="1400" dirty="0" err="1">
                          <a:effectLst/>
                        </a:rPr>
                        <a:t>yaitu</a:t>
                      </a:r>
                      <a:r>
                        <a:rPr lang="en-US" sz="1400" dirty="0">
                          <a:effectLst/>
                        </a:rPr>
                        <a:t> </a:t>
                      </a:r>
                      <a:r>
                        <a:rPr lang="en-US" sz="1400" dirty="0" err="1">
                          <a:effectLst/>
                        </a:rPr>
                        <a:t>Asesmen</a:t>
                      </a:r>
                      <a:r>
                        <a:rPr lang="en-US" sz="1400" dirty="0">
                          <a:effectLst/>
                        </a:rPr>
                        <a:t> </a:t>
                      </a:r>
                      <a:r>
                        <a:rPr lang="en-US" sz="1400" dirty="0" err="1">
                          <a:effectLst/>
                        </a:rPr>
                        <a:t>Kompetensi</a:t>
                      </a:r>
                      <a:r>
                        <a:rPr lang="en-US" sz="1400" dirty="0">
                          <a:effectLst/>
                        </a:rPr>
                        <a:t> Minimum </a:t>
                      </a:r>
                      <a:r>
                        <a:rPr lang="en-US" sz="1400" dirty="0" err="1">
                          <a:effectLst/>
                        </a:rPr>
                        <a:t>dan</a:t>
                      </a:r>
                      <a:r>
                        <a:rPr lang="en-US" sz="1400" dirty="0">
                          <a:effectLst/>
                        </a:rPr>
                        <a:t> </a:t>
                      </a:r>
                      <a:r>
                        <a:rPr lang="en-US" sz="1400" dirty="0" err="1">
                          <a:effectLst/>
                        </a:rPr>
                        <a:t>Survei</a:t>
                      </a:r>
                      <a:r>
                        <a:rPr lang="en-US" sz="1400" dirty="0">
                          <a:effectLst/>
                        </a:rPr>
                        <a:t> </a:t>
                      </a:r>
                      <a:r>
                        <a:rPr lang="en-US" sz="1400" dirty="0" err="1">
                          <a:effectLst/>
                        </a:rPr>
                        <a:t>Karakter</a:t>
                      </a: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vMerge="1">
                  <a:txBody>
                    <a:bodyPr/>
                    <a:lstStyle/>
                    <a:p>
                      <a:endParaRPr lang="en-US"/>
                    </a:p>
                  </a:txBody>
                  <a:tcPr/>
                </a:tc>
              </a:tr>
              <a:tr h="780735">
                <a:tc>
                  <a:txBody>
                    <a:bodyPr/>
                    <a:lstStyle/>
                    <a:p>
                      <a:pPr marL="0" marR="0">
                        <a:lnSpc>
                          <a:spcPct val="107000"/>
                        </a:lnSpc>
                        <a:spcBef>
                          <a:spcPts val="0"/>
                        </a:spcBef>
                        <a:spcAft>
                          <a:spcPts val="0"/>
                        </a:spcAft>
                      </a:pPr>
                      <a:r>
                        <a:rPr lang="en-US" sz="1050" dirty="0">
                          <a:effectLst/>
                        </a:rPr>
                        <a:t>- </a:t>
                      </a:r>
                      <a:r>
                        <a:rPr lang="en-US" sz="1400" dirty="0" err="1">
                          <a:effectLst/>
                        </a:rPr>
                        <a:t>Membentuk</a:t>
                      </a:r>
                      <a:r>
                        <a:rPr lang="en-US" sz="1400" dirty="0">
                          <a:effectLst/>
                        </a:rPr>
                        <a:t> </a:t>
                      </a:r>
                      <a:r>
                        <a:rPr lang="en-US" sz="1400" dirty="0" err="1">
                          <a:effectLst/>
                        </a:rPr>
                        <a:t>siswa</a:t>
                      </a:r>
                      <a:r>
                        <a:rPr lang="en-US" sz="1400" dirty="0">
                          <a:effectLst/>
                        </a:rPr>
                        <a:t> yang </a:t>
                      </a:r>
                      <a:r>
                        <a:rPr lang="en-US" sz="1400" dirty="0" err="1">
                          <a:effectLst/>
                        </a:rPr>
                        <a:t>kompeten</a:t>
                      </a:r>
                      <a:r>
                        <a:rPr lang="en-US" sz="1400" dirty="0">
                          <a:effectLst/>
                        </a:rPr>
                        <a:t>, </a:t>
                      </a:r>
                      <a:r>
                        <a:rPr lang="en-US" sz="1400" dirty="0" err="1">
                          <a:effectLst/>
                        </a:rPr>
                        <a:t>cerdas</a:t>
                      </a:r>
                      <a:r>
                        <a:rPr lang="en-US" sz="1400" dirty="0">
                          <a:effectLst/>
                        </a:rPr>
                        <a:t> </a:t>
                      </a:r>
                      <a:r>
                        <a:rPr lang="en-US" sz="1400" dirty="0" err="1">
                          <a:effectLst/>
                        </a:rPr>
                        <a:t>untuk</a:t>
                      </a:r>
                      <a:r>
                        <a:rPr lang="en-US" sz="1400" dirty="0">
                          <a:effectLst/>
                        </a:rPr>
                        <a:t> SDM </a:t>
                      </a:r>
                      <a:r>
                        <a:rPr lang="en-US" sz="1400" dirty="0" err="1">
                          <a:effectLst/>
                        </a:rPr>
                        <a:t>bangsa</a:t>
                      </a:r>
                      <a:r>
                        <a:rPr lang="en-US" sz="1400" dirty="0">
                          <a:effectLst/>
                        </a:rPr>
                        <a:t>, </a:t>
                      </a:r>
                      <a:r>
                        <a:rPr lang="en-US" sz="1400" dirty="0" err="1">
                          <a:effectLst/>
                        </a:rPr>
                        <a:t>dan</a:t>
                      </a:r>
                      <a:r>
                        <a:rPr lang="en-US" sz="1400" dirty="0">
                          <a:effectLst/>
                        </a:rPr>
                        <a:t> </a:t>
                      </a:r>
                      <a:r>
                        <a:rPr lang="en-US" sz="1400" dirty="0" err="1">
                          <a:effectLst/>
                        </a:rPr>
                        <a:t>berbudi</a:t>
                      </a:r>
                      <a:r>
                        <a:rPr lang="en-US" sz="1400" dirty="0">
                          <a:effectLst/>
                        </a:rPr>
                        <a:t> </a:t>
                      </a:r>
                      <a:r>
                        <a:rPr lang="en-US" sz="1400" dirty="0" err="1">
                          <a:effectLst/>
                        </a:rPr>
                        <a:t>luhur</a:t>
                      </a: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vMerge="1">
                  <a:txBody>
                    <a:bodyPr/>
                    <a:lstStyle/>
                    <a:p>
                      <a:endParaRPr lang="en-US"/>
                    </a:p>
                  </a:txBody>
                  <a:tcPr/>
                </a:tc>
              </a:tr>
            </a:tbl>
          </a:graphicData>
        </a:graphic>
      </p:graphicFrame>
      <p:sp>
        <p:nvSpPr>
          <p:cNvPr id="9"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0738441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57200" y="285750"/>
            <a:ext cx="8534400" cy="461665"/>
          </a:xfrm>
          <a:prstGeom prst="rect">
            <a:avLst/>
          </a:prstGeom>
          <a:noFill/>
        </p:spPr>
        <p:txBody>
          <a:bodyPr wrap="square" rtlCol="0">
            <a:spAutoFit/>
          </a:bodyPr>
          <a:lstStyle/>
          <a:p>
            <a:r>
              <a:rPr lang="en-US" sz="2400" smtClean="0">
                <a:effectLst>
                  <a:outerShdw blurRad="38100" dist="38100" dir="2700000" algn="tl">
                    <a:srgbClr val="000000">
                      <a:alpha val="43137"/>
                    </a:srgbClr>
                  </a:outerShdw>
                </a:effectLst>
                <a:latin typeface="Century Gothic" pitchFamily="34" charset="0"/>
              </a:rPr>
              <a:t>3. </a:t>
            </a:r>
            <a:r>
              <a:rPr lang="en-US" sz="2400">
                <a:effectLst>
                  <a:outerShdw blurRad="38100" dist="38100" dir="2700000" algn="tl">
                    <a:srgbClr val="000000">
                      <a:alpha val="43137"/>
                    </a:srgbClr>
                  </a:outerShdw>
                </a:effectLst>
                <a:latin typeface="Century Gothic" pitchFamily="34" charset="0"/>
              </a:rPr>
              <a:t>Keterampilan </a:t>
            </a:r>
            <a:r>
              <a:rPr lang="en-US" sz="2400" smtClean="0">
                <a:effectLst>
                  <a:outerShdw blurRad="38100" dist="38100" dir="2700000" algn="tl">
                    <a:srgbClr val="000000">
                      <a:alpha val="43137"/>
                    </a:srgbClr>
                  </a:outerShdw>
                </a:effectLst>
                <a:latin typeface="Century Gothic" pitchFamily="34" charset="0"/>
              </a:rPr>
              <a:t>untuk Hidup &amp; Berkarir	</a:t>
            </a:r>
            <a:r>
              <a:rPr lang="en-US" sz="2000" smtClean="0">
                <a:effectLst>
                  <a:outerShdw blurRad="38100" dist="38100" dir="2700000" algn="tl">
                    <a:srgbClr val="000000">
                      <a:alpha val="43137"/>
                    </a:srgbClr>
                  </a:outerShdw>
                </a:effectLst>
                <a:latin typeface="Century Gothic" pitchFamily="34" charset="0"/>
              </a:rPr>
              <a:t>…..(1)</a:t>
            </a:r>
            <a:endParaRPr lang="en-US" sz="2000">
              <a:effectLst>
                <a:outerShdw blurRad="38100" dist="38100" dir="2700000" algn="tl">
                  <a:srgbClr val="000000">
                    <a:alpha val="43137"/>
                  </a:srgbClr>
                </a:outerShdw>
              </a:effectLst>
              <a:latin typeface="Century Gothic" pitchFamily="34" charset="0"/>
            </a:endParaRPr>
          </a:p>
        </p:txBody>
      </p:sp>
      <p:sp>
        <p:nvSpPr>
          <p:cNvPr id="8" name="TextBox 7"/>
          <p:cNvSpPr txBox="1"/>
          <p:nvPr/>
        </p:nvSpPr>
        <p:spPr>
          <a:xfrm>
            <a:off x="762000" y="819150"/>
            <a:ext cx="7391400" cy="369332"/>
          </a:xfrm>
          <a:prstGeom prst="rect">
            <a:avLst/>
          </a:prstGeom>
          <a:noFill/>
        </p:spPr>
        <p:txBody>
          <a:bodyPr wrap="square" rtlCol="0">
            <a:spAutoFit/>
          </a:bodyPr>
          <a:lstStyle/>
          <a:p>
            <a:r>
              <a:rPr lang="en-US" smtClean="0">
                <a:latin typeface="Century Gothic" pitchFamily="34" charset="0"/>
              </a:rPr>
              <a:t>Life &amp; Career Skills</a:t>
            </a:r>
            <a:endParaRPr lang="en-US" i="1">
              <a:latin typeface="Century Gothic" pitchFamily="34" charset="0"/>
            </a:endParaRPr>
          </a:p>
        </p:txBody>
      </p:sp>
      <p:sp>
        <p:nvSpPr>
          <p:cNvPr id="9" name="TextBox 8"/>
          <p:cNvSpPr txBox="1"/>
          <p:nvPr/>
        </p:nvSpPr>
        <p:spPr>
          <a:xfrm>
            <a:off x="762000" y="1276350"/>
            <a:ext cx="7696200" cy="1615827"/>
          </a:xfrm>
          <a:prstGeom prst="rect">
            <a:avLst/>
          </a:prstGeom>
          <a:noFill/>
        </p:spPr>
        <p:txBody>
          <a:bodyPr wrap="square" rtlCol="0">
            <a:spAutoFit/>
          </a:bodyPr>
          <a:lstStyle/>
          <a:p>
            <a:pPr marL="457200" indent="-457200">
              <a:lnSpc>
                <a:spcPct val="150000"/>
              </a:lnSpc>
              <a:buFont typeface="+mj-lt"/>
              <a:buAutoNum type="arabicParenR"/>
            </a:pPr>
            <a:r>
              <a:rPr lang="en-US" smtClean="0">
                <a:latin typeface="Century Gothic" pitchFamily="34" charset="0"/>
              </a:rPr>
              <a:t>Fleksibilitas dan Adaptibilitas</a:t>
            </a:r>
          </a:p>
          <a:p>
            <a:pPr marL="914400" lvl="1" indent="-457200">
              <a:buFont typeface="+mj-lt"/>
              <a:buAutoNum type="alphaLcPeriod"/>
            </a:pPr>
            <a:r>
              <a:rPr lang="en-US">
                <a:latin typeface="Century Gothic" pitchFamily="34" charset="0"/>
              </a:rPr>
              <a:t>Mampu beradaptasi pada berbagai peran dan tanggungjawab.</a:t>
            </a:r>
          </a:p>
          <a:p>
            <a:pPr marL="914400" lvl="1" indent="-457200">
              <a:buFont typeface="+mj-lt"/>
              <a:buAutoNum type="alphaLcPeriod"/>
            </a:pPr>
            <a:r>
              <a:rPr lang="en-US">
                <a:latin typeface="Century Gothic" pitchFamily="34" charset="0"/>
              </a:rPr>
              <a:t>Bekerja secara efektif dalam iklim yang penuh ambigu dan intensnya perubahan prioritas</a:t>
            </a:r>
            <a:r>
              <a:rPr lang="en-US"/>
              <a:t>.</a:t>
            </a:r>
            <a:endParaRPr lang="en-US" smtClean="0">
              <a:latin typeface="Century Gothic" pitchFamily="34" charset="0"/>
            </a:endParaRPr>
          </a:p>
        </p:txBody>
      </p:sp>
    </p:spTree>
    <p:extLst>
      <p:ext uri="{BB962C8B-B14F-4D97-AF65-F5344CB8AC3E}">
        <p14:creationId xmlns:p14="http://schemas.microsoft.com/office/powerpoint/2010/main" val="2455213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57200" y="285750"/>
            <a:ext cx="8534400" cy="461665"/>
          </a:xfrm>
          <a:prstGeom prst="rect">
            <a:avLst/>
          </a:prstGeom>
          <a:noFill/>
        </p:spPr>
        <p:txBody>
          <a:bodyPr wrap="square" rtlCol="0">
            <a:spAutoFit/>
          </a:bodyPr>
          <a:lstStyle/>
          <a:p>
            <a:r>
              <a:rPr lang="en-US" sz="2400" smtClean="0">
                <a:effectLst>
                  <a:outerShdw blurRad="38100" dist="38100" dir="2700000" algn="tl">
                    <a:srgbClr val="000000">
                      <a:alpha val="43137"/>
                    </a:srgbClr>
                  </a:outerShdw>
                </a:effectLst>
                <a:latin typeface="Century Gothic" pitchFamily="34" charset="0"/>
              </a:rPr>
              <a:t>3. </a:t>
            </a:r>
            <a:r>
              <a:rPr lang="en-US" sz="2400">
                <a:effectLst>
                  <a:outerShdw blurRad="38100" dist="38100" dir="2700000" algn="tl">
                    <a:srgbClr val="000000">
                      <a:alpha val="43137"/>
                    </a:srgbClr>
                  </a:outerShdw>
                </a:effectLst>
                <a:latin typeface="Century Gothic" pitchFamily="34" charset="0"/>
              </a:rPr>
              <a:t>Keterampilan </a:t>
            </a:r>
            <a:r>
              <a:rPr lang="en-US" sz="2400" smtClean="0">
                <a:effectLst>
                  <a:outerShdw blurRad="38100" dist="38100" dir="2700000" algn="tl">
                    <a:srgbClr val="000000">
                      <a:alpha val="43137"/>
                    </a:srgbClr>
                  </a:outerShdw>
                </a:effectLst>
                <a:latin typeface="Century Gothic" pitchFamily="34" charset="0"/>
              </a:rPr>
              <a:t>untuk Hidup &amp; Berkarir	</a:t>
            </a:r>
            <a:r>
              <a:rPr lang="en-US" sz="2000" smtClean="0">
                <a:effectLst>
                  <a:outerShdw blurRad="38100" dist="38100" dir="2700000" algn="tl">
                    <a:srgbClr val="000000">
                      <a:alpha val="43137"/>
                    </a:srgbClr>
                  </a:outerShdw>
                </a:effectLst>
                <a:latin typeface="Century Gothic" pitchFamily="34" charset="0"/>
              </a:rPr>
              <a:t>…..(2)</a:t>
            </a:r>
            <a:endParaRPr lang="en-US" sz="2000">
              <a:effectLst>
                <a:outerShdw blurRad="38100" dist="38100" dir="2700000" algn="tl">
                  <a:srgbClr val="000000">
                    <a:alpha val="43137"/>
                  </a:srgbClr>
                </a:outerShdw>
              </a:effectLst>
              <a:latin typeface="Century Gothic" pitchFamily="34" charset="0"/>
            </a:endParaRPr>
          </a:p>
        </p:txBody>
      </p:sp>
      <p:sp>
        <p:nvSpPr>
          <p:cNvPr id="8" name="TextBox 7"/>
          <p:cNvSpPr txBox="1"/>
          <p:nvPr/>
        </p:nvSpPr>
        <p:spPr>
          <a:xfrm>
            <a:off x="762000" y="819150"/>
            <a:ext cx="7391400" cy="369332"/>
          </a:xfrm>
          <a:prstGeom prst="rect">
            <a:avLst/>
          </a:prstGeom>
          <a:noFill/>
        </p:spPr>
        <p:txBody>
          <a:bodyPr wrap="square" rtlCol="0">
            <a:spAutoFit/>
          </a:bodyPr>
          <a:lstStyle/>
          <a:p>
            <a:r>
              <a:rPr lang="en-US" smtClean="0">
                <a:latin typeface="Century Gothic" pitchFamily="34" charset="0"/>
              </a:rPr>
              <a:t>Life &amp; Career Skills</a:t>
            </a:r>
            <a:endParaRPr lang="en-US" i="1">
              <a:latin typeface="Century Gothic" pitchFamily="34" charset="0"/>
            </a:endParaRPr>
          </a:p>
        </p:txBody>
      </p:sp>
      <p:sp>
        <p:nvSpPr>
          <p:cNvPr id="9" name="TextBox 8"/>
          <p:cNvSpPr txBox="1"/>
          <p:nvPr/>
        </p:nvSpPr>
        <p:spPr>
          <a:xfrm>
            <a:off x="762000" y="1276350"/>
            <a:ext cx="7696200" cy="3640677"/>
          </a:xfrm>
          <a:prstGeom prst="rect">
            <a:avLst/>
          </a:prstGeom>
          <a:noFill/>
        </p:spPr>
        <p:txBody>
          <a:bodyPr wrap="square" rtlCol="0">
            <a:spAutoFit/>
          </a:bodyPr>
          <a:lstStyle/>
          <a:p>
            <a:pPr marL="457200" indent="-457200">
              <a:lnSpc>
                <a:spcPct val="150000"/>
              </a:lnSpc>
              <a:buFont typeface="+mj-lt"/>
              <a:buAutoNum type="arabicParenR" startAt="2"/>
            </a:pPr>
            <a:r>
              <a:rPr lang="en-US" smtClean="0">
                <a:latin typeface="Century Gothic" pitchFamily="34" charset="0"/>
              </a:rPr>
              <a:t>Inisiatif dan Pengendalian Diri</a:t>
            </a:r>
          </a:p>
          <a:p>
            <a:pPr marL="914400" lvl="1" indent="-457200">
              <a:buFont typeface="+mj-lt"/>
              <a:buAutoNum type="alphaLcPeriod"/>
            </a:pPr>
            <a:r>
              <a:rPr lang="en-US">
                <a:latin typeface="Century Gothic" pitchFamily="34" charset="0"/>
              </a:rPr>
              <a:t>Memahami kebutuhan pembelajaran dan pemahaman diri sendiri.</a:t>
            </a:r>
          </a:p>
          <a:p>
            <a:pPr marL="914400" lvl="1" indent="-457200">
              <a:buFont typeface="+mj-lt"/>
              <a:buAutoNum type="alphaLcPeriod"/>
            </a:pPr>
            <a:r>
              <a:rPr lang="en-US">
                <a:latin typeface="Century Gothic" pitchFamily="34" charset="0"/>
              </a:rPr>
              <a:t>Secara aktif bereksplorasi </a:t>
            </a:r>
            <a:r>
              <a:rPr lang="en-US" smtClean="0">
                <a:latin typeface="Century Gothic" pitchFamily="34" charset="0"/>
              </a:rPr>
              <a:t>memperluas </a:t>
            </a:r>
            <a:r>
              <a:rPr lang="en-US">
                <a:latin typeface="Century Gothic" pitchFamily="34" charset="0"/>
              </a:rPr>
              <a:t>keahlian.</a:t>
            </a:r>
          </a:p>
          <a:p>
            <a:pPr marL="914400" lvl="1" indent="-457200">
              <a:buFont typeface="+mj-lt"/>
              <a:buAutoNum type="alphaLcPeriod"/>
            </a:pPr>
            <a:r>
              <a:rPr lang="en-US">
                <a:latin typeface="Century Gothic" pitchFamily="34" charset="0"/>
              </a:rPr>
              <a:t>Mendemonstrasikan inisiatif meningkatkan keterampilan ke level yang lebih tinggi.</a:t>
            </a:r>
          </a:p>
          <a:p>
            <a:pPr marL="914400" lvl="1" indent="-457200">
              <a:buFont typeface="+mj-lt"/>
              <a:buAutoNum type="alphaLcPeriod"/>
            </a:pPr>
            <a:r>
              <a:rPr lang="en-US">
                <a:latin typeface="Century Gothic" pitchFamily="34" charset="0"/>
              </a:rPr>
              <a:t>Mampu mendefinisikan, memprioritaskan dan menyelesaikan tugas tanpa pengawasan melekat.</a:t>
            </a:r>
          </a:p>
          <a:p>
            <a:pPr marL="914400" lvl="1" indent="-457200">
              <a:buFont typeface="+mj-lt"/>
              <a:buAutoNum type="alphaLcPeriod"/>
            </a:pPr>
            <a:r>
              <a:rPr lang="en-US">
                <a:latin typeface="Century Gothic" pitchFamily="34" charset="0"/>
              </a:rPr>
              <a:t>Memanfaatkan waktu secara efisien dan mengelola beban kerja dengan baik.</a:t>
            </a:r>
          </a:p>
          <a:p>
            <a:pPr marL="914400" lvl="1" indent="-457200">
              <a:buFont typeface="+mj-lt"/>
              <a:buAutoNum type="alphaLcPeriod"/>
            </a:pPr>
            <a:r>
              <a:rPr lang="en-US">
                <a:latin typeface="Century Gothic" pitchFamily="34" charset="0"/>
              </a:rPr>
              <a:t>Komitmen untuk belajar sepanjang hayat.</a:t>
            </a:r>
          </a:p>
          <a:p>
            <a:pPr>
              <a:lnSpc>
                <a:spcPct val="150000"/>
              </a:lnSpc>
            </a:pPr>
            <a:endParaRPr lang="en-US" smtClean="0">
              <a:latin typeface="Century Gothic" pitchFamily="34" charset="0"/>
            </a:endParaRPr>
          </a:p>
        </p:txBody>
      </p:sp>
    </p:spTree>
    <p:extLst>
      <p:ext uri="{BB962C8B-B14F-4D97-AF65-F5344CB8AC3E}">
        <p14:creationId xmlns:p14="http://schemas.microsoft.com/office/powerpoint/2010/main" val="3669028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57200" y="285750"/>
            <a:ext cx="8534400" cy="461665"/>
          </a:xfrm>
          <a:prstGeom prst="rect">
            <a:avLst/>
          </a:prstGeom>
          <a:noFill/>
        </p:spPr>
        <p:txBody>
          <a:bodyPr wrap="square" rtlCol="0">
            <a:spAutoFit/>
          </a:bodyPr>
          <a:lstStyle/>
          <a:p>
            <a:r>
              <a:rPr lang="en-US" sz="2400" smtClean="0">
                <a:effectLst>
                  <a:outerShdw blurRad="38100" dist="38100" dir="2700000" algn="tl">
                    <a:srgbClr val="000000">
                      <a:alpha val="43137"/>
                    </a:srgbClr>
                  </a:outerShdw>
                </a:effectLst>
                <a:latin typeface="Century Gothic" pitchFamily="34" charset="0"/>
              </a:rPr>
              <a:t>3. </a:t>
            </a:r>
            <a:r>
              <a:rPr lang="en-US" sz="2400">
                <a:effectLst>
                  <a:outerShdw blurRad="38100" dist="38100" dir="2700000" algn="tl">
                    <a:srgbClr val="000000">
                      <a:alpha val="43137"/>
                    </a:srgbClr>
                  </a:outerShdw>
                </a:effectLst>
                <a:latin typeface="Century Gothic" pitchFamily="34" charset="0"/>
              </a:rPr>
              <a:t>Keterampilan </a:t>
            </a:r>
            <a:r>
              <a:rPr lang="en-US" sz="2400" smtClean="0">
                <a:effectLst>
                  <a:outerShdw blurRad="38100" dist="38100" dir="2700000" algn="tl">
                    <a:srgbClr val="000000">
                      <a:alpha val="43137"/>
                    </a:srgbClr>
                  </a:outerShdw>
                </a:effectLst>
                <a:latin typeface="Century Gothic" pitchFamily="34" charset="0"/>
              </a:rPr>
              <a:t>untuk Hidup &amp; Berkarir	</a:t>
            </a:r>
            <a:r>
              <a:rPr lang="en-US" sz="2000" smtClean="0">
                <a:effectLst>
                  <a:outerShdw blurRad="38100" dist="38100" dir="2700000" algn="tl">
                    <a:srgbClr val="000000">
                      <a:alpha val="43137"/>
                    </a:srgbClr>
                  </a:outerShdw>
                </a:effectLst>
                <a:latin typeface="Century Gothic" pitchFamily="34" charset="0"/>
              </a:rPr>
              <a:t>…..(3)</a:t>
            </a:r>
            <a:endParaRPr lang="en-US" sz="2000">
              <a:effectLst>
                <a:outerShdw blurRad="38100" dist="38100" dir="2700000" algn="tl">
                  <a:srgbClr val="000000">
                    <a:alpha val="43137"/>
                  </a:srgbClr>
                </a:outerShdw>
              </a:effectLst>
              <a:latin typeface="Century Gothic" pitchFamily="34" charset="0"/>
            </a:endParaRPr>
          </a:p>
        </p:txBody>
      </p:sp>
      <p:sp>
        <p:nvSpPr>
          <p:cNvPr id="8" name="TextBox 7"/>
          <p:cNvSpPr txBox="1"/>
          <p:nvPr/>
        </p:nvSpPr>
        <p:spPr>
          <a:xfrm>
            <a:off x="762000" y="819150"/>
            <a:ext cx="7391400" cy="369332"/>
          </a:xfrm>
          <a:prstGeom prst="rect">
            <a:avLst/>
          </a:prstGeom>
          <a:noFill/>
        </p:spPr>
        <p:txBody>
          <a:bodyPr wrap="square" rtlCol="0">
            <a:spAutoFit/>
          </a:bodyPr>
          <a:lstStyle/>
          <a:p>
            <a:r>
              <a:rPr lang="en-US" smtClean="0">
                <a:latin typeface="Century Gothic" pitchFamily="34" charset="0"/>
              </a:rPr>
              <a:t>Life &amp; Career Skills</a:t>
            </a:r>
            <a:endParaRPr lang="en-US" i="1">
              <a:latin typeface="Century Gothic" pitchFamily="34" charset="0"/>
            </a:endParaRPr>
          </a:p>
        </p:txBody>
      </p:sp>
      <p:sp>
        <p:nvSpPr>
          <p:cNvPr id="9" name="TextBox 8"/>
          <p:cNvSpPr txBox="1"/>
          <p:nvPr/>
        </p:nvSpPr>
        <p:spPr>
          <a:xfrm>
            <a:off x="762000" y="1276350"/>
            <a:ext cx="7696200" cy="2532681"/>
          </a:xfrm>
          <a:prstGeom prst="rect">
            <a:avLst/>
          </a:prstGeom>
          <a:noFill/>
        </p:spPr>
        <p:txBody>
          <a:bodyPr wrap="square" rtlCol="0">
            <a:spAutoFit/>
          </a:bodyPr>
          <a:lstStyle/>
          <a:p>
            <a:pPr marL="457200" indent="-457200">
              <a:lnSpc>
                <a:spcPct val="150000"/>
              </a:lnSpc>
              <a:buFont typeface="+mj-lt"/>
              <a:buAutoNum type="arabicParenR" startAt="3"/>
            </a:pPr>
            <a:r>
              <a:rPr lang="en-US" smtClean="0">
                <a:latin typeface="Century Gothic" pitchFamily="34" charset="0"/>
              </a:rPr>
              <a:t>Keterampilan Sosial Antar-Budaya</a:t>
            </a:r>
          </a:p>
          <a:p>
            <a:pPr marL="914400" lvl="1" indent="-457200">
              <a:buFont typeface="+mj-lt"/>
              <a:buAutoNum type="alphaLcPeriod"/>
            </a:pPr>
            <a:r>
              <a:rPr lang="en-US">
                <a:latin typeface="Century Gothic" pitchFamily="34" charset="0"/>
              </a:rPr>
              <a:t>Bekerja secara produktif dan tepat bersama orang lain.</a:t>
            </a:r>
          </a:p>
          <a:p>
            <a:pPr marL="914400" lvl="1" indent="-457200">
              <a:buFont typeface="+mj-lt"/>
              <a:buAutoNum type="alphaLcPeriod"/>
            </a:pPr>
            <a:r>
              <a:rPr lang="en-US">
                <a:latin typeface="Century Gothic" pitchFamily="34" charset="0"/>
              </a:rPr>
              <a:t>Memanfaatkan kecerdasan kolektif kelompok ketika waktunya tepat.</a:t>
            </a:r>
          </a:p>
          <a:p>
            <a:pPr marL="914400" lvl="1" indent="-457200">
              <a:buFont typeface="+mj-lt"/>
              <a:buAutoNum type="alphaLcPeriod"/>
            </a:pPr>
            <a:r>
              <a:rPr lang="en-US">
                <a:latin typeface="Century Gothic" pitchFamily="34" charset="0"/>
              </a:rPr>
              <a:t>Menjembatai perbedaan budaya dan mampu menggunakan perspektif yang berbeda untuk meningkatkan inovasi dan kualitas pekerjaan.</a:t>
            </a:r>
          </a:p>
          <a:p>
            <a:pPr>
              <a:lnSpc>
                <a:spcPct val="150000"/>
              </a:lnSpc>
            </a:pPr>
            <a:endParaRPr lang="en-US" smtClean="0">
              <a:latin typeface="Century Gothic" pitchFamily="34" charset="0"/>
            </a:endParaRPr>
          </a:p>
        </p:txBody>
      </p:sp>
    </p:spTree>
    <p:extLst>
      <p:ext uri="{BB962C8B-B14F-4D97-AF65-F5344CB8AC3E}">
        <p14:creationId xmlns:p14="http://schemas.microsoft.com/office/powerpoint/2010/main" val="1810032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57200" y="285750"/>
            <a:ext cx="8534400" cy="461665"/>
          </a:xfrm>
          <a:prstGeom prst="rect">
            <a:avLst/>
          </a:prstGeom>
          <a:noFill/>
        </p:spPr>
        <p:txBody>
          <a:bodyPr wrap="square" rtlCol="0">
            <a:spAutoFit/>
          </a:bodyPr>
          <a:lstStyle/>
          <a:p>
            <a:r>
              <a:rPr lang="en-US" sz="2400" smtClean="0">
                <a:effectLst>
                  <a:outerShdw blurRad="38100" dist="38100" dir="2700000" algn="tl">
                    <a:srgbClr val="000000">
                      <a:alpha val="43137"/>
                    </a:srgbClr>
                  </a:outerShdw>
                </a:effectLst>
                <a:latin typeface="Century Gothic" pitchFamily="34" charset="0"/>
              </a:rPr>
              <a:t>3. </a:t>
            </a:r>
            <a:r>
              <a:rPr lang="en-US" sz="2400">
                <a:effectLst>
                  <a:outerShdw blurRad="38100" dist="38100" dir="2700000" algn="tl">
                    <a:srgbClr val="000000">
                      <a:alpha val="43137"/>
                    </a:srgbClr>
                  </a:outerShdw>
                </a:effectLst>
                <a:latin typeface="Century Gothic" pitchFamily="34" charset="0"/>
              </a:rPr>
              <a:t>Keterampilan </a:t>
            </a:r>
            <a:r>
              <a:rPr lang="en-US" sz="2400" smtClean="0">
                <a:effectLst>
                  <a:outerShdw blurRad="38100" dist="38100" dir="2700000" algn="tl">
                    <a:srgbClr val="000000">
                      <a:alpha val="43137"/>
                    </a:srgbClr>
                  </a:outerShdw>
                </a:effectLst>
                <a:latin typeface="Century Gothic" pitchFamily="34" charset="0"/>
              </a:rPr>
              <a:t>untuk Hidup &amp; Berkarir	</a:t>
            </a:r>
            <a:r>
              <a:rPr lang="en-US" sz="2000" smtClean="0">
                <a:effectLst>
                  <a:outerShdw blurRad="38100" dist="38100" dir="2700000" algn="tl">
                    <a:srgbClr val="000000">
                      <a:alpha val="43137"/>
                    </a:srgbClr>
                  </a:outerShdw>
                </a:effectLst>
                <a:latin typeface="Century Gothic" pitchFamily="34" charset="0"/>
              </a:rPr>
              <a:t>…..(4)</a:t>
            </a:r>
            <a:endParaRPr lang="en-US" sz="2000">
              <a:effectLst>
                <a:outerShdw blurRad="38100" dist="38100" dir="2700000" algn="tl">
                  <a:srgbClr val="000000">
                    <a:alpha val="43137"/>
                  </a:srgbClr>
                </a:outerShdw>
              </a:effectLst>
              <a:latin typeface="Century Gothic" pitchFamily="34" charset="0"/>
            </a:endParaRPr>
          </a:p>
        </p:txBody>
      </p:sp>
      <p:sp>
        <p:nvSpPr>
          <p:cNvPr id="8" name="TextBox 7"/>
          <p:cNvSpPr txBox="1"/>
          <p:nvPr/>
        </p:nvSpPr>
        <p:spPr>
          <a:xfrm>
            <a:off x="762000" y="819150"/>
            <a:ext cx="7391400" cy="369332"/>
          </a:xfrm>
          <a:prstGeom prst="rect">
            <a:avLst/>
          </a:prstGeom>
          <a:noFill/>
        </p:spPr>
        <p:txBody>
          <a:bodyPr wrap="square" rtlCol="0">
            <a:spAutoFit/>
          </a:bodyPr>
          <a:lstStyle/>
          <a:p>
            <a:r>
              <a:rPr lang="en-US" smtClean="0">
                <a:latin typeface="Century Gothic" pitchFamily="34" charset="0"/>
              </a:rPr>
              <a:t>Life &amp; Career Skills</a:t>
            </a:r>
            <a:endParaRPr lang="en-US" i="1">
              <a:latin typeface="Century Gothic" pitchFamily="34" charset="0"/>
            </a:endParaRPr>
          </a:p>
        </p:txBody>
      </p:sp>
      <p:sp>
        <p:nvSpPr>
          <p:cNvPr id="9" name="TextBox 8"/>
          <p:cNvSpPr txBox="1"/>
          <p:nvPr/>
        </p:nvSpPr>
        <p:spPr>
          <a:xfrm>
            <a:off x="762000" y="1276350"/>
            <a:ext cx="7696200" cy="1424685"/>
          </a:xfrm>
          <a:prstGeom prst="rect">
            <a:avLst/>
          </a:prstGeom>
          <a:noFill/>
        </p:spPr>
        <p:txBody>
          <a:bodyPr wrap="square" rtlCol="0">
            <a:spAutoFit/>
          </a:bodyPr>
          <a:lstStyle/>
          <a:p>
            <a:pPr marL="457200" indent="-457200">
              <a:lnSpc>
                <a:spcPct val="150000"/>
              </a:lnSpc>
              <a:buFont typeface="+mj-lt"/>
              <a:buAutoNum type="arabicParenR" startAt="4"/>
            </a:pPr>
            <a:r>
              <a:rPr lang="en-US" smtClean="0">
                <a:latin typeface="Century Gothic" pitchFamily="34" charset="0"/>
              </a:rPr>
              <a:t>Produktivitas dan Akuntabilitas</a:t>
            </a:r>
          </a:p>
          <a:p>
            <a:pPr marL="914400" lvl="1" indent="-457200">
              <a:buFont typeface="+mj-lt"/>
              <a:buAutoNum type="alphaLcPeriod"/>
            </a:pPr>
            <a:r>
              <a:rPr lang="en-US">
                <a:latin typeface="Century Gothic" pitchFamily="34" charset="0"/>
              </a:rPr>
              <a:t>Membuat standar yang tinggi dalam pencapaian tugas.</a:t>
            </a:r>
          </a:p>
          <a:p>
            <a:pPr marL="914400" lvl="1" indent="-457200">
              <a:buFont typeface="+mj-lt"/>
              <a:buAutoNum type="alphaLcPeriod"/>
            </a:pPr>
            <a:r>
              <a:rPr lang="en-US">
                <a:latin typeface="Century Gothic" pitchFamily="34" charset="0"/>
              </a:rPr>
              <a:t>Memiliki ketekunan dan etos kerja yang positif.</a:t>
            </a:r>
          </a:p>
          <a:p>
            <a:pPr marL="914400" lvl="1" indent="-457200">
              <a:lnSpc>
                <a:spcPct val="150000"/>
              </a:lnSpc>
              <a:buFont typeface="+mj-lt"/>
              <a:buAutoNum type="alphaLcPeriod"/>
            </a:pPr>
            <a:endParaRPr lang="en-US" smtClean="0">
              <a:latin typeface="Century Gothic" pitchFamily="34" charset="0"/>
            </a:endParaRPr>
          </a:p>
        </p:txBody>
      </p:sp>
    </p:spTree>
    <p:extLst>
      <p:ext uri="{BB962C8B-B14F-4D97-AF65-F5344CB8AC3E}">
        <p14:creationId xmlns:p14="http://schemas.microsoft.com/office/powerpoint/2010/main" val="721316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57200" y="285750"/>
            <a:ext cx="8534400" cy="461665"/>
          </a:xfrm>
          <a:prstGeom prst="rect">
            <a:avLst/>
          </a:prstGeom>
          <a:noFill/>
        </p:spPr>
        <p:txBody>
          <a:bodyPr wrap="square" rtlCol="0">
            <a:spAutoFit/>
          </a:bodyPr>
          <a:lstStyle/>
          <a:p>
            <a:r>
              <a:rPr lang="en-US" sz="2400" smtClean="0">
                <a:effectLst>
                  <a:outerShdw blurRad="38100" dist="38100" dir="2700000" algn="tl">
                    <a:srgbClr val="000000">
                      <a:alpha val="43137"/>
                    </a:srgbClr>
                  </a:outerShdw>
                </a:effectLst>
                <a:latin typeface="Century Gothic" pitchFamily="34" charset="0"/>
              </a:rPr>
              <a:t>3. </a:t>
            </a:r>
            <a:r>
              <a:rPr lang="en-US" sz="2400">
                <a:effectLst>
                  <a:outerShdw blurRad="38100" dist="38100" dir="2700000" algn="tl">
                    <a:srgbClr val="000000">
                      <a:alpha val="43137"/>
                    </a:srgbClr>
                  </a:outerShdw>
                </a:effectLst>
                <a:latin typeface="Century Gothic" pitchFamily="34" charset="0"/>
              </a:rPr>
              <a:t>Keterampilan </a:t>
            </a:r>
            <a:r>
              <a:rPr lang="en-US" sz="2400" smtClean="0">
                <a:effectLst>
                  <a:outerShdw blurRad="38100" dist="38100" dir="2700000" algn="tl">
                    <a:srgbClr val="000000">
                      <a:alpha val="43137"/>
                    </a:srgbClr>
                  </a:outerShdw>
                </a:effectLst>
                <a:latin typeface="Century Gothic" pitchFamily="34" charset="0"/>
              </a:rPr>
              <a:t>untuk Hidup &amp; Berkarir	</a:t>
            </a:r>
            <a:r>
              <a:rPr lang="en-US" sz="2000" smtClean="0">
                <a:effectLst>
                  <a:outerShdw blurRad="38100" dist="38100" dir="2700000" algn="tl">
                    <a:srgbClr val="000000">
                      <a:alpha val="43137"/>
                    </a:srgbClr>
                  </a:outerShdw>
                </a:effectLst>
                <a:latin typeface="Century Gothic" pitchFamily="34" charset="0"/>
              </a:rPr>
              <a:t>…..(5)</a:t>
            </a:r>
            <a:endParaRPr lang="en-US" sz="2000">
              <a:effectLst>
                <a:outerShdw blurRad="38100" dist="38100" dir="2700000" algn="tl">
                  <a:srgbClr val="000000">
                    <a:alpha val="43137"/>
                  </a:srgbClr>
                </a:outerShdw>
              </a:effectLst>
              <a:latin typeface="Century Gothic" pitchFamily="34" charset="0"/>
            </a:endParaRPr>
          </a:p>
        </p:txBody>
      </p:sp>
      <p:sp>
        <p:nvSpPr>
          <p:cNvPr id="8" name="TextBox 7"/>
          <p:cNvSpPr txBox="1"/>
          <p:nvPr/>
        </p:nvSpPr>
        <p:spPr>
          <a:xfrm>
            <a:off x="762000" y="819150"/>
            <a:ext cx="7391400" cy="369332"/>
          </a:xfrm>
          <a:prstGeom prst="rect">
            <a:avLst/>
          </a:prstGeom>
          <a:noFill/>
        </p:spPr>
        <p:txBody>
          <a:bodyPr wrap="square" rtlCol="0">
            <a:spAutoFit/>
          </a:bodyPr>
          <a:lstStyle/>
          <a:p>
            <a:r>
              <a:rPr lang="en-US" smtClean="0">
                <a:latin typeface="Century Gothic" pitchFamily="34" charset="0"/>
              </a:rPr>
              <a:t>Life &amp; Career Skills</a:t>
            </a:r>
            <a:endParaRPr lang="en-US" i="1">
              <a:latin typeface="Century Gothic" pitchFamily="34" charset="0"/>
            </a:endParaRPr>
          </a:p>
        </p:txBody>
      </p:sp>
      <p:sp>
        <p:nvSpPr>
          <p:cNvPr id="9" name="TextBox 8"/>
          <p:cNvSpPr txBox="1"/>
          <p:nvPr/>
        </p:nvSpPr>
        <p:spPr>
          <a:xfrm>
            <a:off x="762000" y="1276350"/>
            <a:ext cx="7696200" cy="3086679"/>
          </a:xfrm>
          <a:prstGeom prst="rect">
            <a:avLst/>
          </a:prstGeom>
          <a:noFill/>
        </p:spPr>
        <p:txBody>
          <a:bodyPr wrap="square" rtlCol="0">
            <a:spAutoFit/>
          </a:bodyPr>
          <a:lstStyle/>
          <a:p>
            <a:pPr marL="457200" indent="-457200">
              <a:lnSpc>
                <a:spcPct val="150000"/>
              </a:lnSpc>
              <a:buFont typeface="+mj-lt"/>
              <a:buAutoNum type="arabicParenR" startAt="5"/>
            </a:pPr>
            <a:r>
              <a:rPr lang="en-US" smtClean="0">
                <a:latin typeface="Century Gothic" pitchFamily="34" charset="0"/>
              </a:rPr>
              <a:t>Kepemimpinan dan Tanggungjawab</a:t>
            </a:r>
          </a:p>
          <a:p>
            <a:pPr marL="914400" lvl="1" indent="-457200">
              <a:buFont typeface="+mj-lt"/>
              <a:buAutoNum type="alphaLcPeriod"/>
            </a:pPr>
            <a:r>
              <a:rPr lang="en-US">
                <a:latin typeface="Century Gothic" pitchFamily="34" charset="0"/>
              </a:rPr>
              <a:t>Menggunakan keterampilan interpersonal dan pemecahan masalah untuk mempengaruhi dan membimbing orang lain dalam mencapai tujuan bersama.</a:t>
            </a:r>
          </a:p>
          <a:p>
            <a:pPr marL="914400" lvl="1" indent="-457200">
              <a:buFont typeface="+mj-lt"/>
              <a:buAutoNum type="alphaLcPeriod"/>
            </a:pPr>
            <a:r>
              <a:rPr lang="en-US">
                <a:latin typeface="Century Gothic" pitchFamily="34" charset="0"/>
              </a:rPr>
              <a:t>Memanfaatkan kekuatan kolektif untuk mencapai tujuan bersama.</a:t>
            </a:r>
          </a:p>
          <a:p>
            <a:pPr marL="914400" lvl="1" indent="-457200">
              <a:buFont typeface="+mj-lt"/>
              <a:buAutoNum type="alphaLcPeriod"/>
            </a:pPr>
            <a:r>
              <a:rPr lang="en-US">
                <a:latin typeface="Century Gothic" pitchFamily="34" charset="0"/>
              </a:rPr>
              <a:t>Memiliki integritas dan perilaku yang etis.</a:t>
            </a:r>
          </a:p>
          <a:p>
            <a:pPr marL="914400" lvl="1" indent="-457200">
              <a:buFont typeface="+mj-lt"/>
              <a:buAutoNum type="alphaLcPeriod"/>
            </a:pPr>
            <a:r>
              <a:rPr lang="en-US">
                <a:latin typeface="Century Gothic" pitchFamily="34" charset="0"/>
              </a:rPr>
              <a:t>Bertindaklah penuh tanggungjawab atas kepentingan bersama yang lebih besar.</a:t>
            </a:r>
          </a:p>
          <a:p>
            <a:pPr marL="914400" lvl="1" indent="-457200">
              <a:lnSpc>
                <a:spcPct val="150000"/>
              </a:lnSpc>
              <a:buFont typeface="+mj-lt"/>
              <a:buAutoNum type="alphaLcPeriod"/>
            </a:pPr>
            <a:endParaRPr lang="en-US" smtClean="0">
              <a:latin typeface="Century Gothic" pitchFamily="34" charset="0"/>
            </a:endParaRPr>
          </a:p>
        </p:txBody>
      </p:sp>
    </p:spTree>
    <p:extLst>
      <p:ext uri="{BB962C8B-B14F-4D97-AF65-F5344CB8AC3E}">
        <p14:creationId xmlns:p14="http://schemas.microsoft.com/office/powerpoint/2010/main" val="880618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57200" y="285750"/>
            <a:ext cx="8534400" cy="461665"/>
          </a:xfrm>
          <a:prstGeom prst="rect">
            <a:avLst/>
          </a:prstGeom>
          <a:noFill/>
        </p:spPr>
        <p:txBody>
          <a:bodyPr wrap="square" rtlCol="0">
            <a:spAutoFit/>
          </a:bodyPr>
          <a:lstStyle/>
          <a:p>
            <a:r>
              <a:rPr lang="en-US" sz="2400">
                <a:effectLst>
                  <a:outerShdw blurRad="38100" dist="38100" dir="2700000" algn="tl">
                    <a:srgbClr val="000000">
                      <a:alpha val="43137"/>
                    </a:srgbClr>
                  </a:outerShdw>
                </a:effectLst>
                <a:latin typeface="Century Gothic" pitchFamily="34" charset="0"/>
              </a:rPr>
              <a:t>4</a:t>
            </a:r>
            <a:r>
              <a:rPr lang="en-US" sz="2400" smtClean="0">
                <a:effectLst>
                  <a:outerShdw blurRad="38100" dist="38100" dir="2700000" algn="tl">
                    <a:srgbClr val="000000">
                      <a:alpha val="43137"/>
                    </a:srgbClr>
                  </a:outerShdw>
                </a:effectLst>
                <a:latin typeface="Century Gothic" pitchFamily="34" charset="0"/>
              </a:rPr>
              <a:t>. </a:t>
            </a:r>
            <a:r>
              <a:rPr lang="en-US" sz="2400">
                <a:effectLst>
                  <a:outerShdw blurRad="38100" dist="38100" dir="2700000" algn="tl">
                    <a:srgbClr val="000000">
                      <a:alpha val="43137"/>
                    </a:srgbClr>
                  </a:outerShdw>
                </a:effectLst>
                <a:latin typeface="Century Gothic" pitchFamily="34" charset="0"/>
              </a:rPr>
              <a:t>Keterampilan </a:t>
            </a:r>
            <a:r>
              <a:rPr lang="en-US" sz="2400" smtClean="0">
                <a:effectLst>
                  <a:outerShdw blurRad="38100" dist="38100" dir="2700000" algn="tl">
                    <a:srgbClr val="000000">
                      <a:alpha val="43137"/>
                    </a:srgbClr>
                  </a:outerShdw>
                </a:effectLst>
                <a:latin typeface="Century Gothic" pitchFamily="34" charset="0"/>
              </a:rPr>
              <a:t>Inti &amp; Tema Abad Ke-21</a:t>
            </a:r>
            <a:endParaRPr lang="en-US" sz="2000">
              <a:effectLst>
                <a:outerShdw blurRad="38100" dist="38100" dir="2700000" algn="tl">
                  <a:srgbClr val="000000">
                    <a:alpha val="43137"/>
                  </a:srgbClr>
                </a:outerShdw>
              </a:effectLst>
              <a:latin typeface="Century Gothic" pitchFamily="34" charset="0"/>
            </a:endParaRPr>
          </a:p>
        </p:txBody>
      </p:sp>
      <p:sp>
        <p:nvSpPr>
          <p:cNvPr id="8" name="TextBox 7"/>
          <p:cNvSpPr txBox="1"/>
          <p:nvPr/>
        </p:nvSpPr>
        <p:spPr>
          <a:xfrm>
            <a:off x="762000" y="819150"/>
            <a:ext cx="7391400" cy="369332"/>
          </a:xfrm>
          <a:prstGeom prst="rect">
            <a:avLst/>
          </a:prstGeom>
          <a:noFill/>
        </p:spPr>
        <p:txBody>
          <a:bodyPr wrap="square" rtlCol="0">
            <a:spAutoFit/>
          </a:bodyPr>
          <a:lstStyle/>
          <a:p>
            <a:r>
              <a:rPr lang="en-US" smtClean="0">
                <a:latin typeface="Century Gothic" pitchFamily="34" charset="0"/>
              </a:rPr>
              <a:t>Core Subjects</a:t>
            </a:r>
            <a:endParaRPr lang="en-US" i="1">
              <a:latin typeface="Century Gothic" pitchFamily="34" charset="0"/>
            </a:endParaRPr>
          </a:p>
        </p:txBody>
      </p:sp>
      <p:sp>
        <p:nvSpPr>
          <p:cNvPr id="9" name="TextBox 8"/>
          <p:cNvSpPr txBox="1"/>
          <p:nvPr/>
        </p:nvSpPr>
        <p:spPr>
          <a:xfrm>
            <a:off x="762000" y="1428750"/>
            <a:ext cx="7696200" cy="2839239"/>
          </a:xfrm>
          <a:prstGeom prst="rect">
            <a:avLst/>
          </a:prstGeom>
          <a:noFill/>
        </p:spPr>
        <p:txBody>
          <a:bodyPr wrap="square" rtlCol="0">
            <a:spAutoFit/>
          </a:bodyPr>
          <a:lstStyle/>
          <a:p>
            <a:pPr marL="6350" lvl="1">
              <a:lnSpc>
                <a:spcPct val="150000"/>
              </a:lnSpc>
            </a:pPr>
            <a:r>
              <a:rPr lang="en-US" smtClean="0">
                <a:latin typeface="Century Gothic" pitchFamily="34" charset="0"/>
              </a:rPr>
              <a:t>Bidang akademik yang esensial untuk dikuasai, antara lain:</a:t>
            </a:r>
          </a:p>
          <a:p>
            <a:pPr marL="6350" lvl="1">
              <a:lnSpc>
                <a:spcPct val="150000"/>
              </a:lnSpc>
            </a:pPr>
            <a:r>
              <a:rPr lang="en-US" smtClean="0">
                <a:latin typeface="Century Gothic" pitchFamily="34" charset="0"/>
              </a:rPr>
              <a:t>Bahasa asing (English), Sains, Matematika, Ekonomi, Seni, Geografi, Sejarah, serta Ilmu Pemerintahan dan Ilmu Sosial.</a:t>
            </a:r>
          </a:p>
          <a:p>
            <a:pPr marL="6350" lvl="1">
              <a:lnSpc>
                <a:spcPct val="150000"/>
              </a:lnSpc>
            </a:pPr>
            <a:endParaRPr lang="en-US" sz="1100">
              <a:latin typeface="Century Gothic" pitchFamily="34" charset="0"/>
            </a:endParaRPr>
          </a:p>
          <a:p>
            <a:pPr marL="6350" lvl="1">
              <a:lnSpc>
                <a:spcPct val="150000"/>
              </a:lnSpc>
            </a:pPr>
            <a:r>
              <a:rPr lang="en-US" smtClean="0">
                <a:latin typeface="Century Gothic" pitchFamily="34" charset="0"/>
              </a:rPr>
              <a:t>Tema keilmuan abad ke-21:</a:t>
            </a:r>
          </a:p>
          <a:p>
            <a:pPr marL="6350" lvl="1">
              <a:lnSpc>
                <a:spcPct val="150000"/>
              </a:lnSpc>
            </a:pPr>
            <a:r>
              <a:rPr lang="en-US" i="1" smtClean="0">
                <a:latin typeface="Century Gothic" pitchFamily="34" charset="0"/>
              </a:rPr>
              <a:t>Global awareness</a:t>
            </a:r>
            <a:r>
              <a:rPr lang="en-US" smtClean="0">
                <a:latin typeface="Century Gothic" pitchFamily="34" charset="0"/>
              </a:rPr>
              <a:t>, literasi sipil, literasi kesehatan, serta literasi keuangan, ekonomi, bisnis dan </a:t>
            </a:r>
            <a:r>
              <a:rPr lang="en-US" i="1" smtClean="0">
                <a:latin typeface="Century Gothic" pitchFamily="34" charset="0"/>
              </a:rPr>
              <a:t>entrepreneurship</a:t>
            </a:r>
            <a:r>
              <a:rPr lang="en-US" smtClean="0">
                <a:latin typeface="Century Gothic" pitchFamily="34" charset="0"/>
              </a:rPr>
              <a:t>.</a:t>
            </a:r>
          </a:p>
        </p:txBody>
      </p:sp>
    </p:spTree>
    <p:extLst>
      <p:ext uri="{BB962C8B-B14F-4D97-AF65-F5344CB8AC3E}">
        <p14:creationId xmlns:p14="http://schemas.microsoft.com/office/powerpoint/2010/main" val="41670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TextBox 14"/>
          <p:cNvSpPr txBox="1"/>
          <p:nvPr/>
        </p:nvSpPr>
        <p:spPr>
          <a:xfrm>
            <a:off x="457200" y="285750"/>
            <a:ext cx="8534400" cy="461665"/>
          </a:xfrm>
          <a:prstGeom prst="rect">
            <a:avLst/>
          </a:prstGeom>
          <a:noFill/>
        </p:spPr>
        <p:txBody>
          <a:bodyPr wrap="square" rtlCol="0">
            <a:spAutoFit/>
          </a:bodyPr>
          <a:lstStyle/>
          <a:p>
            <a:r>
              <a:rPr lang="en-US" sz="2400" smtClean="0">
                <a:latin typeface="Century Gothic" pitchFamily="34" charset="0"/>
              </a:rPr>
              <a:t>Sistem Pendukung Pembelajaran Abad Ke-21</a:t>
            </a:r>
            <a:endParaRPr lang="en-US" sz="2000">
              <a:latin typeface="Century Gothic" pitchFamily="34" charset="0"/>
            </a:endParaRPr>
          </a:p>
        </p:txBody>
      </p:sp>
      <p:sp>
        <p:nvSpPr>
          <p:cNvPr id="9" name="TextBox 8"/>
          <p:cNvSpPr txBox="1"/>
          <p:nvPr/>
        </p:nvSpPr>
        <p:spPr>
          <a:xfrm>
            <a:off x="990600" y="1089958"/>
            <a:ext cx="7696200" cy="1938992"/>
          </a:xfrm>
          <a:prstGeom prst="rect">
            <a:avLst/>
          </a:prstGeom>
          <a:noFill/>
        </p:spPr>
        <p:txBody>
          <a:bodyPr wrap="square" rtlCol="0">
            <a:spAutoFit/>
          </a:bodyPr>
          <a:lstStyle/>
          <a:p>
            <a:pPr marL="463550" lvl="1" indent="-457200">
              <a:lnSpc>
                <a:spcPct val="150000"/>
              </a:lnSpc>
              <a:buFont typeface="+mj-lt"/>
              <a:buAutoNum type="arabicPeriod"/>
            </a:pPr>
            <a:r>
              <a:rPr lang="en-US" sz="2000" smtClean="0">
                <a:latin typeface="Century Gothic" pitchFamily="34" charset="0"/>
              </a:rPr>
              <a:t>Standar &amp; Sistem Penilaian</a:t>
            </a:r>
          </a:p>
          <a:p>
            <a:pPr marL="463550" lvl="1" indent="-457200">
              <a:lnSpc>
                <a:spcPct val="150000"/>
              </a:lnSpc>
              <a:buFont typeface="+mj-lt"/>
              <a:buAutoNum type="arabicPeriod"/>
            </a:pPr>
            <a:r>
              <a:rPr lang="en-US" sz="2000" smtClean="0">
                <a:latin typeface="Century Gothic" pitchFamily="34" charset="0"/>
              </a:rPr>
              <a:t>Kurikulum &amp; Panduan Kerja</a:t>
            </a:r>
          </a:p>
          <a:p>
            <a:pPr marL="463550" lvl="1" indent="-457200">
              <a:lnSpc>
                <a:spcPct val="150000"/>
              </a:lnSpc>
              <a:buFont typeface="+mj-lt"/>
              <a:buAutoNum type="arabicPeriod"/>
            </a:pPr>
            <a:r>
              <a:rPr lang="en-US" sz="2000" smtClean="0">
                <a:latin typeface="Century Gothic" pitchFamily="34" charset="0"/>
              </a:rPr>
              <a:t>Pengembangan Profesional</a:t>
            </a:r>
          </a:p>
          <a:p>
            <a:pPr marL="463550" lvl="1" indent="-457200">
              <a:lnSpc>
                <a:spcPct val="150000"/>
              </a:lnSpc>
              <a:buFont typeface="+mj-lt"/>
              <a:buAutoNum type="arabicPeriod"/>
            </a:pPr>
            <a:r>
              <a:rPr lang="en-US" sz="2000" smtClean="0">
                <a:latin typeface="Century Gothic" pitchFamily="34" charset="0"/>
              </a:rPr>
              <a:t>Lingkungan Pembelajaran</a:t>
            </a:r>
          </a:p>
        </p:txBody>
      </p:sp>
    </p:spTree>
    <p:extLst>
      <p:ext uri="{BB962C8B-B14F-4D97-AF65-F5344CB8AC3E}">
        <p14:creationId xmlns:p14="http://schemas.microsoft.com/office/powerpoint/2010/main" val="918423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441869" y="267457"/>
            <a:ext cx="8077200" cy="861774"/>
          </a:xfrm>
          <a:prstGeom prst="rect">
            <a:avLst/>
          </a:prstGeom>
          <a:noFill/>
        </p:spPr>
        <p:txBody>
          <a:bodyPr wrap="square" lIns="91440" tIns="45720" rIns="91440" bIns="45720">
            <a:spAutoFit/>
          </a:bodyPr>
          <a:lstStyle/>
          <a:p>
            <a:r>
              <a:rPr lang="en-US" sz="3000" smtClean="0">
                <a:solidFill>
                  <a:prstClr val="black"/>
                </a:solidFill>
                <a:latin typeface="Century Gothic" pitchFamily="34" charset="0"/>
              </a:rPr>
              <a:t>21</a:t>
            </a:r>
            <a:r>
              <a:rPr lang="en-US" sz="3000" baseline="30000" smtClean="0">
                <a:solidFill>
                  <a:prstClr val="black"/>
                </a:solidFill>
                <a:latin typeface="Century Gothic" pitchFamily="34" charset="0"/>
              </a:rPr>
              <a:t>st</a:t>
            </a:r>
            <a:r>
              <a:rPr lang="en-US" sz="3000" smtClean="0">
                <a:solidFill>
                  <a:prstClr val="black"/>
                </a:solidFill>
                <a:latin typeface="Century Gothic" pitchFamily="34" charset="0"/>
              </a:rPr>
              <a:t> Century Skills</a:t>
            </a:r>
          </a:p>
          <a:p>
            <a:r>
              <a:rPr lang="en-US" smtClean="0">
                <a:solidFill>
                  <a:prstClr val="black"/>
                </a:solidFill>
                <a:latin typeface="Century Gothic" pitchFamily="34" charset="0"/>
              </a:rPr>
              <a:t>Wajib dimiliki oleh Millenials dan Gen Z</a:t>
            </a:r>
          </a:p>
        </p:txBody>
      </p:sp>
      <p:sp>
        <p:nvSpPr>
          <p:cNvPr id="7" name="Rectangle 6"/>
          <p:cNvSpPr/>
          <p:nvPr/>
        </p:nvSpPr>
        <p:spPr>
          <a:xfrm>
            <a:off x="6019800" y="4245918"/>
            <a:ext cx="2240463" cy="230832"/>
          </a:xfrm>
          <a:prstGeom prst="rect">
            <a:avLst/>
          </a:prstGeom>
          <a:noFill/>
        </p:spPr>
        <p:txBody>
          <a:bodyPr wrap="square" lIns="91440" tIns="45720" rIns="91440" bIns="45720">
            <a:spAutoFit/>
          </a:bodyPr>
          <a:lstStyle/>
          <a:p>
            <a:pPr fontAlgn="base">
              <a:spcBef>
                <a:spcPct val="0"/>
              </a:spcBef>
              <a:spcAft>
                <a:spcPts val="1200"/>
              </a:spcAft>
            </a:pPr>
            <a:r>
              <a:rPr lang="en-US" sz="900" smtClean="0">
                <a:solidFill>
                  <a:prstClr val="black"/>
                </a:solidFill>
                <a:latin typeface="Century Gothic" pitchFamily="34" charset="0"/>
              </a:rPr>
              <a:t>Sumber: The Economist</a:t>
            </a:r>
            <a:endParaRPr lang="en-US" sz="900">
              <a:solidFill>
                <a:prstClr val="black"/>
              </a:solidFill>
              <a:latin typeface="Century Gothic"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2824519356"/>
              </p:ext>
            </p:extLst>
          </p:nvPr>
        </p:nvGraphicFramePr>
        <p:xfrm>
          <a:off x="1436187" y="1336343"/>
          <a:ext cx="6088563" cy="2819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5704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83113" y="361950"/>
            <a:ext cx="460887" cy="381000"/>
          </a:xfrm>
          <a:prstGeom prst="rect">
            <a:avLst/>
          </a:prstGeom>
          <a:solidFill>
            <a:srgbClr val="D2E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43000" y="888983"/>
            <a:ext cx="6705600" cy="1415772"/>
          </a:xfrm>
          <a:prstGeom prst="rect">
            <a:avLst/>
          </a:prstGeom>
        </p:spPr>
        <p:txBody>
          <a:bodyPr wrap="square">
            <a:spAutoFit/>
          </a:bodyPr>
          <a:lstStyle/>
          <a:p>
            <a:pPr marL="0" lvl="2" algn="ctr"/>
            <a:r>
              <a:rPr lang="en-US" sz="3200" smtClean="0">
                <a:latin typeface="Century Gothic" pitchFamily="34" charset="0"/>
              </a:rPr>
              <a:t>Best Practices of</a:t>
            </a:r>
          </a:p>
          <a:p>
            <a:pPr marL="0" lvl="2" algn="ctr"/>
            <a:r>
              <a:rPr lang="en-US" sz="5400" smtClean="0">
                <a:latin typeface="Century Gothic" pitchFamily="34" charset="0"/>
              </a:rPr>
              <a:t>Blended Learning</a:t>
            </a:r>
          </a:p>
        </p:txBody>
      </p:sp>
    </p:spTree>
    <p:extLst>
      <p:ext uri="{BB962C8B-B14F-4D97-AF65-F5344CB8AC3E}">
        <p14:creationId xmlns:p14="http://schemas.microsoft.com/office/powerpoint/2010/main" val="573309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009650"/>
            <a:ext cx="11887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383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mpukah Program Merdeka Belajar Menyelesaikan Problem Pendidika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361950"/>
            <a:ext cx="6652164" cy="423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5614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83113" y="361950"/>
            <a:ext cx="460887" cy="381000"/>
          </a:xfrm>
          <a:prstGeom prst="rect">
            <a:avLst/>
          </a:prstGeom>
          <a:solidFill>
            <a:srgbClr val="D2E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533400" y="1276350"/>
            <a:ext cx="7543800" cy="923330"/>
          </a:xfrm>
          <a:prstGeom prst="rect">
            <a:avLst/>
          </a:prstGeom>
        </p:spPr>
        <p:txBody>
          <a:bodyPr wrap="square">
            <a:spAutoFit/>
          </a:bodyPr>
          <a:lstStyle/>
          <a:p>
            <a:pPr>
              <a:spcAft>
                <a:spcPts val="1200"/>
              </a:spcAft>
              <a:defRPr/>
            </a:pPr>
            <a:r>
              <a:rPr lang="en-US" smtClean="0">
                <a:solidFill>
                  <a:prstClr val="black"/>
                </a:solidFill>
                <a:latin typeface="Century Gothic" pitchFamily="34" charset="0"/>
              </a:rPr>
              <a:t>Adalah suatu metode pembelajaran yang mengkombinasikan pembelajaran konvensional/tradisional dengan pembelajaran berbasis teknologi informasi dan komunikasi.</a:t>
            </a:r>
            <a:endParaRPr lang="en-US" dirty="0">
              <a:solidFill>
                <a:prstClr val="black"/>
              </a:solidFill>
              <a:latin typeface="Century Gothic" pitchFamily="34" charset="0"/>
            </a:endParaRPr>
          </a:p>
        </p:txBody>
      </p:sp>
      <p:sp>
        <p:nvSpPr>
          <p:cNvPr id="8" name="TextBox 7"/>
          <p:cNvSpPr txBox="1"/>
          <p:nvPr/>
        </p:nvSpPr>
        <p:spPr>
          <a:xfrm>
            <a:off x="457200" y="357484"/>
            <a:ext cx="7086600" cy="461665"/>
          </a:xfrm>
          <a:prstGeom prst="rect">
            <a:avLst/>
          </a:prstGeom>
          <a:noFill/>
        </p:spPr>
        <p:txBody>
          <a:bodyPr wrap="square" rtlCol="0">
            <a:spAutoFit/>
          </a:bodyPr>
          <a:lstStyle/>
          <a:p>
            <a:r>
              <a:rPr lang="en-US" sz="2400" smtClean="0">
                <a:solidFill>
                  <a:prstClr val="black"/>
                </a:solidFill>
                <a:latin typeface="Century Gothic" pitchFamily="34" charset="0"/>
              </a:rPr>
              <a:t>Definisi </a:t>
            </a:r>
            <a:r>
              <a:rPr lang="en-US" sz="2400" i="1" smtClean="0">
                <a:solidFill>
                  <a:prstClr val="black"/>
                </a:solidFill>
                <a:latin typeface="Century Gothic" pitchFamily="34" charset="0"/>
              </a:rPr>
              <a:t>Blended Learning</a:t>
            </a:r>
            <a:endParaRPr lang="en-US" sz="2400" i="1">
              <a:solidFill>
                <a:prstClr val="black"/>
              </a:solidFill>
              <a:latin typeface="Arial" pitchFamily="34" charset="0"/>
              <a:cs typeface="Arial" pitchFamily="34" charset="0"/>
            </a:endParaRPr>
          </a:p>
        </p:txBody>
      </p:sp>
      <p:pic>
        <p:nvPicPr>
          <p:cNvPr id="1032" name="Picture 8" descr="C:\Users\DISPORA DIY\Pictures\Ilustrasi 2\what_is_blended_learning.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969608" y="2224548"/>
            <a:ext cx="4073525" cy="2281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751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83113" y="361950"/>
            <a:ext cx="460887" cy="381000"/>
          </a:xfrm>
          <a:prstGeom prst="rect">
            <a:avLst/>
          </a:prstGeom>
          <a:solidFill>
            <a:srgbClr val="D2E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533400" y="1276350"/>
            <a:ext cx="7543800" cy="1107996"/>
          </a:xfrm>
          <a:prstGeom prst="rect">
            <a:avLst/>
          </a:prstGeom>
        </p:spPr>
        <p:txBody>
          <a:bodyPr wrap="square">
            <a:spAutoFit/>
          </a:bodyPr>
          <a:lstStyle/>
          <a:p>
            <a:pPr>
              <a:spcAft>
                <a:spcPts val="1200"/>
              </a:spcAft>
              <a:defRPr/>
            </a:pPr>
            <a:r>
              <a:rPr lang="en-US" smtClean="0">
                <a:solidFill>
                  <a:prstClr val="black"/>
                </a:solidFill>
                <a:latin typeface="Century Gothic" pitchFamily="34" charset="0"/>
              </a:rPr>
              <a:t>Tidak ada standar baku mengenai ukuran penggunaan teknologi dalam </a:t>
            </a:r>
            <a:r>
              <a:rPr lang="en-US" i="1" smtClean="0">
                <a:solidFill>
                  <a:prstClr val="black"/>
                </a:solidFill>
                <a:latin typeface="Century Gothic" pitchFamily="34" charset="0"/>
              </a:rPr>
              <a:t>blended learning</a:t>
            </a:r>
            <a:r>
              <a:rPr lang="en-US" smtClean="0">
                <a:solidFill>
                  <a:prstClr val="black"/>
                </a:solidFill>
                <a:latin typeface="Century Gothic" pitchFamily="34" charset="0"/>
              </a:rPr>
              <a:t>.</a:t>
            </a:r>
          </a:p>
          <a:p>
            <a:pPr>
              <a:spcAft>
                <a:spcPts val="1200"/>
              </a:spcAft>
              <a:defRPr/>
            </a:pPr>
            <a:r>
              <a:rPr lang="en-US" sz="2000" smtClean="0">
                <a:solidFill>
                  <a:srgbClr val="EE0000"/>
                </a:solidFill>
                <a:latin typeface="Century Gothic" pitchFamily="34" charset="0"/>
              </a:rPr>
              <a:t>It’s all about the right blend.</a:t>
            </a:r>
            <a:endParaRPr lang="en-US" sz="2000" dirty="0">
              <a:solidFill>
                <a:srgbClr val="EE0000"/>
              </a:solidFill>
              <a:latin typeface="Century Gothic" pitchFamily="34" charset="0"/>
            </a:endParaRPr>
          </a:p>
        </p:txBody>
      </p:sp>
      <p:sp>
        <p:nvSpPr>
          <p:cNvPr id="8" name="TextBox 7"/>
          <p:cNvSpPr txBox="1"/>
          <p:nvPr/>
        </p:nvSpPr>
        <p:spPr>
          <a:xfrm>
            <a:off x="457200" y="357484"/>
            <a:ext cx="7086600" cy="461665"/>
          </a:xfrm>
          <a:prstGeom prst="rect">
            <a:avLst/>
          </a:prstGeom>
          <a:noFill/>
        </p:spPr>
        <p:txBody>
          <a:bodyPr wrap="square" rtlCol="0">
            <a:spAutoFit/>
          </a:bodyPr>
          <a:lstStyle/>
          <a:p>
            <a:r>
              <a:rPr lang="en-US" sz="2400" smtClean="0">
                <a:solidFill>
                  <a:prstClr val="black"/>
                </a:solidFill>
                <a:latin typeface="Century Gothic" pitchFamily="34" charset="0"/>
              </a:rPr>
              <a:t>Tentang </a:t>
            </a:r>
            <a:r>
              <a:rPr lang="en-US" sz="2400" i="1" smtClean="0">
                <a:solidFill>
                  <a:prstClr val="black"/>
                </a:solidFill>
                <a:latin typeface="Century Gothic" pitchFamily="34" charset="0"/>
              </a:rPr>
              <a:t>Blended Learning</a:t>
            </a:r>
            <a:endParaRPr lang="en-US" sz="2400" i="1">
              <a:solidFill>
                <a:prstClr val="black"/>
              </a:solidFill>
              <a:latin typeface="Arial" pitchFamily="34" charset="0"/>
              <a:cs typeface="Arial" pitchFamily="34" charset="0"/>
            </a:endParaRPr>
          </a:p>
        </p:txBody>
      </p:sp>
      <p:pic>
        <p:nvPicPr>
          <p:cNvPr id="9" name="Picture 7" descr="C:\Users\DISPORA DIY\Pictures\Ilustrasi 2\Students.png"/>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b="5900"/>
          <a:stretch/>
        </p:blipFill>
        <p:spPr bwMode="auto">
          <a:xfrm>
            <a:off x="4305300" y="2646782"/>
            <a:ext cx="3797300" cy="249671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093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83113" y="361950"/>
            <a:ext cx="460887" cy="381000"/>
          </a:xfrm>
          <a:prstGeom prst="rect">
            <a:avLst/>
          </a:prstGeom>
          <a:solidFill>
            <a:srgbClr val="D2E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533400" y="1276350"/>
            <a:ext cx="7543800" cy="1231106"/>
          </a:xfrm>
          <a:prstGeom prst="rect">
            <a:avLst/>
          </a:prstGeom>
        </p:spPr>
        <p:txBody>
          <a:bodyPr wrap="square">
            <a:spAutoFit/>
          </a:bodyPr>
          <a:lstStyle/>
          <a:p>
            <a:pPr marL="342900" indent="-342900">
              <a:spcAft>
                <a:spcPts val="1200"/>
              </a:spcAft>
              <a:buFont typeface="+mj-lt"/>
              <a:buAutoNum type="arabicPeriod"/>
              <a:defRPr/>
            </a:pPr>
            <a:r>
              <a:rPr lang="en-US" smtClean="0">
                <a:solidFill>
                  <a:prstClr val="black"/>
                </a:solidFill>
                <a:latin typeface="Century Gothic" pitchFamily="34" charset="0"/>
              </a:rPr>
              <a:t>Ada tatap muka = </a:t>
            </a:r>
            <a:r>
              <a:rPr lang="en-US" i="1" smtClean="0">
                <a:solidFill>
                  <a:prstClr val="black"/>
                </a:solidFill>
                <a:latin typeface="Century Gothic" pitchFamily="34" charset="0"/>
              </a:rPr>
              <a:t>face-to-face</a:t>
            </a:r>
            <a:br>
              <a:rPr lang="en-US" i="1" smtClean="0">
                <a:solidFill>
                  <a:prstClr val="black"/>
                </a:solidFill>
                <a:latin typeface="Century Gothic" pitchFamily="34" charset="0"/>
              </a:rPr>
            </a:br>
            <a:r>
              <a:rPr lang="en-US" sz="1400" smtClean="0">
                <a:solidFill>
                  <a:prstClr val="black"/>
                </a:solidFill>
                <a:latin typeface="Century Gothic" pitchFamily="34" charset="0"/>
              </a:rPr>
              <a:t>Guru dan siswa bertemu di kelas.</a:t>
            </a:r>
          </a:p>
          <a:p>
            <a:pPr marL="342900" indent="-342900">
              <a:spcAft>
                <a:spcPts val="1200"/>
              </a:spcAft>
              <a:buFont typeface="+mj-lt"/>
              <a:buAutoNum type="arabicPeriod"/>
              <a:defRPr/>
            </a:pPr>
            <a:r>
              <a:rPr lang="en-US" smtClean="0">
                <a:solidFill>
                  <a:prstClr val="black"/>
                </a:solidFill>
                <a:latin typeface="Century Gothic" pitchFamily="34" charset="0"/>
              </a:rPr>
              <a:t>Ada penyampaian materi secara online.</a:t>
            </a:r>
            <a:br>
              <a:rPr lang="en-US" smtClean="0">
                <a:solidFill>
                  <a:prstClr val="black"/>
                </a:solidFill>
                <a:latin typeface="Century Gothic" pitchFamily="34" charset="0"/>
              </a:rPr>
            </a:br>
            <a:r>
              <a:rPr lang="en-US" sz="1400" smtClean="0">
                <a:solidFill>
                  <a:prstClr val="black"/>
                </a:solidFill>
                <a:latin typeface="Century Gothic" pitchFamily="34" charset="0"/>
              </a:rPr>
              <a:t>Guru mengendalikan waktu, tempat dan cara interaksi.</a:t>
            </a:r>
          </a:p>
        </p:txBody>
      </p:sp>
      <p:sp>
        <p:nvSpPr>
          <p:cNvPr id="8" name="TextBox 7"/>
          <p:cNvSpPr txBox="1"/>
          <p:nvPr/>
        </p:nvSpPr>
        <p:spPr>
          <a:xfrm>
            <a:off x="457200" y="357484"/>
            <a:ext cx="7086600" cy="461665"/>
          </a:xfrm>
          <a:prstGeom prst="rect">
            <a:avLst/>
          </a:prstGeom>
          <a:noFill/>
        </p:spPr>
        <p:txBody>
          <a:bodyPr wrap="square" rtlCol="0">
            <a:spAutoFit/>
          </a:bodyPr>
          <a:lstStyle/>
          <a:p>
            <a:r>
              <a:rPr lang="en-US" sz="2400" smtClean="0">
                <a:solidFill>
                  <a:prstClr val="black"/>
                </a:solidFill>
                <a:latin typeface="Century Gothic" pitchFamily="34" charset="0"/>
              </a:rPr>
              <a:t>Syarat </a:t>
            </a:r>
            <a:r>
              <a:rPr lang="en-US" sz="2400" i="1" smtClean="0">
                <a:solidFill>
                  <a:prstClr val="black"/>
                </a:solidFill>
                <a:latin typeface="Century Gothic" pitchFamily="34" charset="0"/>
              </a:rPr>
              <a:t>Blended Learning</a:t>
            </a:r>
            <a:endParaRPr lang="en-US" sz="2400" i="1">
              <a:solidFill>
                <a:prstClr val="black"/>
              </a:solidFill>
              <a:latin typeface="Arial" pitchFamily="34" charset="0"/>
              <a:cs typeface="Arial" pitchFamily="34" charset="0"/>
            </a:endParaRPr>
          </a:p>
        </p:txBody>
      </p:sp>
      <p:pic>
        <p:nvPicPr>
          <p:cNvPr id="7" name="Picture 2" descr="C:\Users\DISPORA DIY\Pictures\Ilustrasi 2\hero_img.d7e89de1_zysyce.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305300" y="3028950"/>
            <a:ext cx="3902075" cy="15795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897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83113" y="361950"/>
            <a:ext cx="460887" cy="381000"/>
          </a:xfrm>
          <a:prstGeom prst="rect">
            <a:avLst/>
          </a:prstGeom>
          <a:solidFill>
            <a:srgbClr val="D2E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457200" y="357484"/>
            <a:ext cx="4114800" cy="830997"/>
          </a:xfrm>
          <a:prstGeom prst="rect">
            <a:avLst/>
          </a:prstGeom>
          <a:noFill/>
        </p:spPr>
        <p:txBody>
          <a:bodyPr wrap="square" rtlCol="0">
            <a:spAutoFit/>
          </a:bodyPr>
          <a:lstStyle/>
          <a:p>
            <a:r>
              <a:rPr lang="en-US" sz="2400" smtClean="0">
                <a:solidFill>
                  <a:prstClr val="black"/>
                </a:solidFill>
                <a:latin typeface="Century Gothic" pitchFamily="34" charset="0"/>
              </a:rPr>
              <a:t>Peta Konsep Model  </a:t>
            </a:r>
          </a:p>
          <a:p>
            <a:r>
              <a:rPr lang="en-US" sz="2400" i="1" smtClean="0">
                <a:solidFill>
                  <a:prstClr val="black"/>
                </a:solidFill>
                <a:latin typeface="Century Gothic" pitchFamily="34" charset="0"/>
              </a:rPr>
              <a:t>Blended Learning</a:t>
            </a:r>
            <a:endParaRPr lang="en-US" sz="2400" i="1">
              <a:solidFill>
                <a:prstClr val="black"/>
              </a:solidFill>
              <a:latin typeface="Arial" pitchFamily="34" charset="0"/>
              <a:cs typeface="Arial" pitchFamily="34" charset="0"/>
            </a:endParaRPr>
          </a:p>
        </p:txBody>
      </p:sp>
      <p:pic>
        <p:nvPicPr>
          <p:cNvPr id="2050" name="Picture 2" descr="C:\Users\DISPORA DIY\Pictures\Ilustrasi 2\developing-a-blended-learning-strategy-instructional-media-pedagogical-considerations-63-728.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8991" t="12229" r="21490"/>
          <a:stretch/>
        </p:blipFill>
        <p:spPr bwMode="auto">
          <a:xfrm>
            <a:off x="3962400" y="40253"/>
            <a:ext cx="4572000" cy="505666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7200" y="1276350"/>
            <a:ext cx="3657600" cy="230832"/>
          </a:xfrm>
          <a:prstGeom prst="rect">
            <a:avLst/>
          </a:prstGeom>
          <a:noFill/>
        </p:spPr>
        <p:txBody>
          <a:bodyPr wrap="square" rtlCol="0">
            <a:spAutoFit/>
          </a:bodyPr>
          <a:lstStyle/>
          <a:p>
            <a:r>
              <a:rPr lang="en-US" sz="900" smtClean="0">
                <a:solidFill>
                  <a:prstClr val="black"/>
                </a:solidFill>
                <a:latin typeface="Century Gothic" pitchFamily="34" charset="0"/>
              </a:rPr>
              <a:t>Sumber: </a:t>
            </a:r>
            <a:r>
              <a:rPr lang="en-US" sz="900" smtClean="0">
                <a:latin typeface="Century Gothic" pitchFamily="34" charset="0"/>
              </a:rPr>
              <a:t>United States Distance Learning Association (USDLA)</a:t>
            </a:r>
            <a:endParaRPr lang="en-US" sz="900">
              <a:solidFill>
                <a:prstClr val="black"/>
              </a:solidFill>
              <a:latin typeface="Century Gothic" pitchFamily="34" charset="0"/>
              <a:cs typeface="Arial" pitchFamily="34" charset="0"/>
            </a:endParaRPr>
          </a:p>
        </p:txBody>
      </p:sp>
    </p:spTree>
    <p:extLst>
      <p:ext uri="{BB962C8B-B14F-4D97-AF65-F5344CB8AC3E}">
        <p14:creationId xmlns:p14="http://schemas.microsoft.com/office/powerpoint/2010/main" val="3731640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83113" y="361950"/>
            <a:ext cx="460887" cy="381000"/>
          </a:xfrm>
          <a:prstGeom prst="rect">
            <a:avLst/>
          </a:prstGeom>
          <a:solidFill>
            <a:srgbClr val="D2E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457200" y="357484"/>
            <a:ext cx="7086600" cy="461665"/>
          </a:xfrm>
          <a:prstGeom prst="rect">
            <a:avLst/>
          </a:prstGeom>
          <a:noFill/>
        </p:spPr>
        <p:txBody>
          <a:bodyPr wrap="square" rtlCol="0">
            <a:spAutoFit/>
          </a:bodyPr>
          <a:lstStyle/>
          <a:p>
            <a:r>
              <a:rPr lang="en-US" sz="2400" smtClean="0">
                <a:solidFill>
                  <a:prstClr val="black"/>
                </a:solidFill>
                <a:latin typeface="Century Gothic" pitchFamily="34" charset="0"/>
              </a:rPr>
              <a:t>Contoh Model  </a:t>
            </a:r>
            <a:r>
              <a:rPr lang="en-US" sz="2400" i="1" smtClean="0">
                <a:solidFill>
                  <a:prstClr val="black"/>
                </a:solidFill>
                <a:latin typeface="Century Gothic" pitchFamily="34" charset="0"/>
              </a:rPr>
              <a:t>Blended Learning</a:t>
            </a:r>
            <a:endParaRPr lang="en-US" sz="2400" i="1">
              <a:solidFill>
                <a:prstClr val="black"/>
              </a:solidFill>
              <a:latin typeface="Arial" pitchFamily="34" charset="0"/>
              <a:cs typeface="Arial" pitchFamily="34" charset="0"/>
            </a:endParaRPr>
          </a:p>
        </p:txBody>
      </p:sp>
      <p:pic>
        <p:nvPicPr>
          <p:cNvPr id="3074" name="Picture 2" descr="C:\Users\DISPORA DIY\Pictures\Ilustrasi 2\blended-learning-edu-process.png"/>
          <p:cNvPicPr>
            <a:picLocks noChangeAspect="1" noChangeArrowheads="1"/>
          </p:cNvPicPr>
          <p:nvPr/>
        </p:nvPicPr>
        <p:blipFill rotWithShape="1">
          <a:blip r:embed="rId3">
            <a:extLst>
              <a:ext uri="{28A0092B-C50C-407E-A947-70E740481C1C}">
                <a14:useLocalDpi xmlns:a14="http://schemas.microsoft.com/office/drawing/2010/main" val="0"/>
              </a:ext>
            </a:extLst>
          </a:blip>
          <a:srcRect t="30223" b="1"/>
          <a:stretch/>
        </p:blipFill>
        <p:spPr bwMode="auto">
          <a:xfrm>
            <a:off x="2209800" y="946596"/>
            <a:ext cx="5867400" cy="383315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057400" y="4705350"/>
            <a:ext cx="6400800" cy="215444"/>
          </a:xfrm>
          <a:prstGeom prst="rect">
            <a:avLst/>
          </a:prstGeom>
          <a:noFill/>
        </p:spPr>
        <p:txBody>
          <a:bodyPr wrap="square" rtlCol="0">
            <a:spAutoFit/>
          </a:bodyPr>
          <a:lstStyle/>
          <a:p>
            <a:pPr algn="r"/>
            <a:r>
              <a:rPr lang="en-US" sz="800" smtClean="0">
                <a:solidFill>
                  <a:prstClr val="black"/>
                </a:solidFill>
                <a:latin typeface="Century Gothic" pitchFamily="34" charset="0"/>
              </a:rPr>
              <a:t>Sumber: </a:t>
            </a:r>
            <a:r>
              <a:rPr lang="en-US" sz="800"/>
              <a:t>Horn, Michael B., and Heather Staker. </a:t>
            </a:r>
            <a:r>
              <a:rPr lang="en-US" sz="800" i="1"/>
              <a:t>Blended: Using Disruptive Innovation to Improve </a:t>
            </a:r>
            <a:r>
              <a:rPr lang="en-US" sz="800" i="1" smtClean="0"/>
              <a:t>Schools, </a:t>
            </a:r>
            <a:r>
              <a:rPr lang="en-US" sz="800" smtClean="0"/>
              <a:t>San Francisco.</a:t>
            </a:r>
            <a:endParaRPr lang="en-US" sz="80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972942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83113" y="361950"/>
            <a:ext cx="460887" cy="381000"/>
          </a:xfrm>
          <a:prstGeom prst="rect">
            <a:avLst/>
          </a:prstGeom>
          <a:solidFill>
            <a:srgbClr val="D2E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457200" y="357484"/>
            <a:ext cx="7086600" cy="461665"/>
          </a:xfrm>
          <a:prstGeom prst="rect">
            <a:avLst/>
          </a:prstGeom>
          <a:noFill/>
        </p:spPr>
        <p:txBody>
          <a:bodyPr wrap="square" rtlCol="0">
            <a:spAutoFit/>
          </a:bodyPr>
          <a:lstStyle/>
          <a:p>
            <a:r>
              <a:rPr lang="en-US" sz="2400" i="1" smtClean="0">
                <a:solidFill>
                  <a:prstClr val="black"/>
                </a:solidFill>
                <a:latin typeface="Century Gothic" pitchFamily="34" charset="0"/>
              </a:rPr>
              <a:t>Blended Learning: Rotation </a:t>
            </a:r>
            <a:r>
              <a:rPr lang="en-US" sz="2400" smtClean="0">
                <a:solidFill>
                  <a:prstClr val="black"/>
                </a:solidFill>
                <a:latin typeface="Century Gothic" pitchFamily="34" charset="0"/>
              </a:rPr>
              <a:t>Model</a:t>
            </a:r>
            <a:endParaRPr lang="en-US" sz="2400">
              <a:solidFill>
                <a:prstClr val="black"/>
              </a:solidFill>
              <a:latin typeface="Arial" pitchFamily="34" charset="0"/>
              <a:cs typeface="Arial" pitchFamily="34" charset="0"/>
            </a:endParaRPr>
          </a:p>
        </p:txBody>
      </p:sp>
      <p:sp>
        <p:nvSpPr>
          <p:cNvPr id="7" name="TextBox 6"/>
          <p:cNvSpPr txBox="1"/>
          <p:nvPr/>
        </p:nvSpPr>
        <p:spPr>
          <a:xfrm>
            <a:off x="537087" y="1728103"/>
            <a:ext cx="8225913" cy="2723823"/>
          </a:xfrm>
          <a:prstGeom prst="rect">
            <a:avLst/>
          </a:prstGeom>
          <a:noFill/>
        </p:spPr>
        <p:txBody>
          <a:bodyPr wrap="square" rtlCol="0">
            <a:spAutoFit/>
          </a:bodyPr>
          <a:lstStyle/>
          <a:p>
            <a:pPr marL="463550" lvl="1" indent="-457200">
              <a:spcAft>
                <a:spcPts val="600"/>
              </a:spcAft>
              <a:buFont typeface="+mj-lt"/>
              <a:buAutoNum type="arabicPeriod"/>
            </a:pPr>
            <a:r>
              <a:rPr lang="en-US" smtClean="0">
                <a:latin typeface="Century Gothic" pitchFamily="34" charset="0"/>
              </a:rPr>
              <a:t>Station-Rotation Model</a:t>
            </a:r>
            <a:br>
              <a:rPr lang="en-US" smtClean="0">
                <a:latin typeface="Century Gothic" pitchFamily="34" charset="0"/>
              </a:rPr>
            </a:br>
            <a:r>
              <a:rPr lang="en-US" sz="1200" smtClean="0">
                <a:latin typeface="Century Gothic" pitchFamily="34" charset="0"/>
              </a:rPr>
              <a:t>Kelas dibagi menjadi 3 kelompok: (1) instruksional bersama Guru, (2) mandiri dengan komputer, (3) diskusi siswa secara mandiri</a:t>
            </a:r>
            <a:endParaRPr lang="en-US" smtClean="0">
              <a:latin typeface="Century Gothic" pitchFamily="34" charset="0"/>
            </a:endParaRPr>
          </a:p>
          <a:p>
            <a:pPr marL="463550" lvl="1" indent="-457200">
              <a:spcAft>
                <a:spcPts val="600"/>
              </a:spcAft>
              <a:buFont typeface="+mj-lt"/>
              <a:buAutoNum type="arabicPeriod"/>
            </a:pPr>
            <a:r>
              <a:rPr lang="en-US" smtClean="0">
                <a:latin typeface="Century Gothic" pitchFamily="34" charset="0"/>
              </a:rPr>
              <a:t>Lab-Rotation Model</a:t>
            </a:r>
            <a:br>
              <a:rPr lang="en-US" smtClean="0">
                <a:latin typeface="Century Gothic" pitchFamily="34" charset="0"/>
              </a:rPr>
            </a:br>
            <a:r>
              <a:rPr lang="en-US" sz="1200" smtClean="0">
                <a:latin typeface="Century Gothic" pitchFamily="34" charset="0"/>
              </a:rPr>
              <a:t>Serupa dengan station-rotation model, namun lokasinya adalah kelas, lab, dan atau outdoor.</a:t>
            </a:r>
            <a:endParaRPr lang="en-US" smtClean="0">
              <a:latin typeface="Century Gothic" pitchFamily="34" charset="0"/>
            </a:endParaRPr>
          </a:p>
          <a:p>
            <a:pPr marL="463550" lvl="1" indent="-457200">
              <a:spcAft>
                <a:spcPts val="600"/>
              </a:spcAft>
              <a:buFont typeface="+mj-lt"/>
              <a:buAutoNum type="arabicPeriod"/>
            </a:pPr>
            <a:r>
              <a:rPr lang="en-US" smtClean="0">
                <a:latin typeface="Century Gothic" pitchFamily="34" charset="0"/>
              </a:rPr>
              <a:t>Flipped Classroom Model</a:t>
            </a:r>
            <a:br>
              <a:rPr lang="en-US" smtClean="0">
                <a:latin typeface="Century Gothic" pitchFamily="34" charset="0"/>
              </a:rPr>
            </a:br>
            <a:r>
              <a:rPr lang="en-US" sz="1200" smtClean="0">
                <a:latin typeface="Century Gothic" pitchFamily="34" charset="0"/>
              </a:rPr>
              <a:t>Kegiatan penjelasan materi dilaksanakan secara online di luar jam tatap muka di kelas, tatap muka di sekolah digunakan untuk kegiatan lab/praktek/project.</a:t>
            </a:r>
            <a:endParaRPr lang="en-US" smtClean="0">
              <a:latin typeface="Century Gothic" pitchFamily="34" charset="0"/>
            </a:endParaRPr>
          </a:p>
          <a:p>
            <a:pPr marL="463550" lvl="1" indent="-457200">
              <a:spcAft>
                <a:spcPts val="600"/>
              </a:spcAft>
              <a:buFont typeface="+mj-lt"/>
              <a:buAutoNum type="arabicPeriod"/>
            </a:pPr>
            <a:r>
              <a:rPr lang="en-US" smtClean="0">
                <a:latin typeface="Century Gothic" pitchFamily="34" charset="0"/>
              </a:rPr>
              <a:t>Individual-Rotation Model</a:t>
            </a:r>
            <a:br>
              <a:rPr lang="en-US" smtClean="0">
                <a:latin typeface="Century Gothic" pitchFamily="34" charset="0"/>
              </a:rPr>
            </a:br>
            <a:r>
              <a:rPr lang="en-US" sz="1200" smtClean="0">
                <a:latin typeface="Century Gothic" pitchFamily="34" charset="0"/>
              </a:rPr>
              <a:t>Sebagian besar pembelajaran dilaksanakan online. Namun tetap ada waktu tatap muka secara individual/kelompok kecil.</a:t>
            </a:r>
            <a:endParaRPr lang="en-US" smtClean="0">
              <a:latin typeface="Century Gothic" pitchFamily="34" charset="0"/>
            </a:endParaRPr>
          </a:p>
        </p:txBody>
      </p:sp>
      <p:sp>
        <p:nvSpPr>
          <p:cNvPr id="10" name="TextBox 9"/>
          <p:cNvSpPr txBox="1"/>
          <p:nvPr/>
        </p:nvSpPr>
        <p:spPr>
          <a:xfrm>
            <a:off x="457200" y="840857"/>
            <a:ext cx="7620000" cy="707886"/>
          </a:xfrm>
          <a:prstGeom prst="rect">
            <a:avLst/>
          </a:prstGeom>
          <a:noFill/>
        </p:spPr>
        <p:txBody>
          <a:bodyPr wrap="square" rtlCol="0">
            <a:spAutoFit/>
          </a:bodyPr>
          <a:lstStyle/>
          <a:p>
            <a:r>
              <a:rPr lang="en-US" sz="1400" smtClean="0">
                <a:solidFill>
                  <a:prstClr val="black"/>
                </a:solidFill>
                <a:latin typeface="Century Gothic" pitchFamily="34" charset="0"/>
              </a:rPr>
              <a:t>Merupakan salah satu model </a:t>
            </a:r>
            <a:r>
              <a:rPr lang="en-US" sz="1400" i="1" smtClean="0">
                <a:solidFill>
                  <a:prstClr val="black"/>
                </a:solidFill>
                <a:latin typeface="Century Gothic" pitchFamily="34" charset="0"/>
              </a:rPr>
              <a:t>blended learning </a:t>
            </a:r>
            <a:r>
              <a:rPr lang="en-US" sz="1400" smtClean="0">
                <a:solidFill>
                  <a:prstClr val="black"/>
                </a:solidFill>
                <a:latin typeface="Century Gothic" pitchFamily="34" charset="0"/>
              </a:rPr>
              <a:t>yang dianggap sesuai untuk pendidikan dasar dan menengah di Indonesia.</a:t>
            </a:r>
          </a:p>
          <a:p>
            <a:r>
              <a:rPr lang="en-US" sz="1200" smtClean="0">
                <a:solidFill>
                  <a:prstClr val="black"/>
                </a:solidFill>
                <a:latin typeface="Century Gothic" pitchFamily="34" charset="0"/>
                <a:cs typeface="Arial" pitchFamily="34" charset="0"/>
              </a:rPr>
              <a:t>Flex, Self-Blend dan Enriched-Virtual model lebih sesuai untuk pendidikan tinggi.</a:t>
            </a:r>
            <a:endParaRPr lang="en-US" sz="1200">
              <a:solidFill>
                <a:prstClr val="black"/>
              </a:solidFill>
              <a:latin typeface="Century Gothic" pitchFamily="34" charset="0"/>
              <a:cs typeface="Arial" pitchFamily="34" charset="0"/>
            </a:endParaRPr>
          </a:p>
        </p:txBody>
      </p:sp>
    </p:spTree>
    <p:extLst>
      <p:ext uri="{BB962C8B-B14F-4D97-AF65-F5344CB8AC3E}">
        <p14:creationId xmlns:p14="http://schemas.microsoft.com/office/powerpoint/2010/main" val="2308716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83113" y="361950"/>
            <a:ext cx="460887" cy="381000"/>
          </a:xfrm>
          <a:prstGeom prst="rect">
            <a:avLst/>
          </a:prstGeom>
          <a:solidFill>
            <a:srgbClr val="D2E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457200" y="357484"/>
            <a:ext cx="7543800" cy="430887"/>
          </a:xfrm>
          <a:prstGeom prst="rect">
            <a:avLst/>
          </a:prstGeom>
          <a:noFill/>
        </p:spPr>
        <p:txBody>
          <a:bodyPr wrap="square" rtlCol="0">
            <a:spAutoFit/>
          </a:bodyPr>
          <a:lstStyle/>
          <a:p>
            <a:r>
              <a:rPr lang="en-US" sz="2200" smtClean="0">
                <a:solidFill>
                  <a:prstClr val="black"/>
                </a:solidFill>
                <a:latin typeface="Century Gothic" pitchFamily="34" charset="0"/>
              </a:rPr>
              <a:t>Contoh </a:t>
            </a:r>
            <a:r>
              <a:rPr lang="en-US" sz="2200" i="1" smtClean="0">
                <a:solidFill>
                  <a:prstClr val="black"/>
                </a:solidFill>
                <a:latin typeface="Century Gothic" pitchFamily="34" charset="0"/>
              </a:rPr>
              <a:t>Best Practice Model</a:t>
            </a:r>
            <a:r>
              <a:rPr lang="en-US" sz="2200" smtClean="0">
                <a:solidFill>
                  <a:prstClr val="black"/>
                </a:solidFill>
                <a:latin typeface="Century Gothic" pitchFamily="34" charset="0"/>
              </a:rPr>
              <a:t> untuk </a:t>
            </a:r>
            <a:r>
              <a:rPr lang="en-US" sz="2200" i="1" smtClean="0">
                <a:solidFill>
                  <a:prstClr val="black"/>
                </a:solidFill>
                <a:latin typeface="Century Gothic" pitchFamily="34" charset="0"/>
              </a:rPr>
              <a:t>Blended Learning</a:t>
            </a:r>
            <a:endParaRPr lang="en-US" sz="2200" i="1">
              <a:solidFill>
                <a:prstClr val="black"/>
              </a:solidFill>
              <a:latin typeface="Arial" pitchFamily="34" charset="0"/>
              <a:cs typeface="Arial" pitchFamily="34" charset="0"/>
            </a:endParaRPr>
          </a:p>
        </p:txBody>
      </p:sp>
      <p:sp>
        <p:nvSpPr>
          <p:cNvPr id="7" name="TextBox 6"/>
          <p:cNvSpPr txBox="1"/>
          <p:nvPr/>
        </p:nvSpPr>
        <p:spPr>
          <a:xfrm>
            <a:off x="537087" y="1089958"/>
            <a:ext cx="8225913" cy="1785104"/>
          </a:xfrm>
          <a:prstGeom prst="rect">
            <a:avLst/>
          </a:prstGeom>
          <a:noFill/>
        </p:spPr>
        <p:txBody>
          <a:bodyPr wrap="square" rtlCol="0">
            <a:spAutoFit/>
          </a:bodyPr>
          <a:lstStyle/>
          <a:p>
            <a:pPr marL="463550" lvl="1" indent="-457200">
              <a:spcAft>
                <a:spcPts val="600"/>
              </a:spcAft>
              <a:buFont typeface="+mj-lt"/>
              <a:buAutoNum type="arabicPeriod"/>
            </a:pPr>
            <a:r>
              <a:rPr lang="en-US" i="1" smtClean="0">
                <a:latin typeface="Century Gothic" pitchFamily="34" charset="0"/>
              </a:rPr>
              <a:t>Blended Learning </a:t>
            </a:r>
            <a:r>
              <a:rPr lang="en-US" smtClean="0">
                <a:latin typeface="Century Gothic" pitchFamily="34" charset="0"/>
              </a:rPr>
              <a:t>untuk pendidikan dasar &amp; menengah</a:t>
            </a:r>
          </a:p>
          <a:p>
            <a:pPr marL="463550" lvl="1" indent="-457200">
              <a:spcAft>
                <a:spcPts val="600"/>
              </a:spcAft>
              <a:buFont typeface="+mj-lt"/>
              <a:buAutoNum type="arabicPeriod"/>
            </a:pPr>
            <a:r>
              <a:rPr lang="en-US" i="1">
                <a:latin typeface="Century Gothic" pitchFamily="34" charset="0"/>
              </a:rPr>
              <a:t>Blended Learning </a:t>
            </a:r>
            <a:r>
              <a:rPr lang="en-US" smtClean="0">
                <a:latin typeface="Century Gothic" pitchFamily="34" charset="0"/>
              </a:rPr>
              <a:t>untuk pelajaran berhitung</a:t>
            </a:r>
          </a:p>
          <a:p>
            <a:pPr marL="463550" lvl="1" indent="-457200">
              <a:spcAft>
                <a:spcPts val="600"/>
              </a:spcAft>
              <a:buFont typeface="+mj-lt"/>
              <a:buAutoNum type="arabicPeriod"/>
            </a:pPr>
            <a:r>
              <a:rPr lang="en-US" i="1">
                <a:latin typeface="Century Gothic" pitchFamily="34" charset="0"/>
              </a:rPr>
              <a:t>Blended Learning </a:t>
            </a:r>
            <a:r>
              <a:rPr lang="en-US" smtClean="0">
                <a:latin typeface="Century Gothic" pitchFamily="34" charset="0"/>
              </a:rPr>
              <a:t>untuk pelajaran membaca/menghafal</a:t>
            </a:r>
          </a:p>
          <a:p>
            <a:pPr marL="463550" lvl="1" indent="-457200">
              <a:spcAft>
                <a:spcPts val="600"/>
              </a:spcAft>
              <a:buFont typeface="+mj-lt"/>
              <a:buAutoNum type="arabicPeriod"/>
            </a:pPr>
            <a:r>
              <a:rPr lang="en-US" i="1">
                <a:latin typeface="Century Gothic" pitchFamily="34" charset="0"/>
              </a:rPr>
              <a:t>Blended Learning </a:t>
            </a:r>
            <a:r>
              <a:rPr lang="en-US" smtClean="0">
                <a:latin typeface="Century Gothic" pitchFamily="34" charset="0"/>
              </a:rPr>
              <a:t>untuk kegiatan/keterampilan fisik (praktek)</a:t>
            </a:r>
          </a:p>
          <a:p>
            <a:pPr marL="463550" lvl="1" indent="-457200">
              <a:spcAft>
                <a:spcPts val="600"/>
              </a:spcAft>
              <a:buFont typeface="+mj-lt"/>
              <a:buAutoNum type="arabicPeriod"/>
            </a:pPr>
            <a:r>
              <a:rPr lang="en-US" i="1">
                <a:latin typeface="Century Gothic" pitchFamily="34" charset="0"/>
              </a:rPr>
              <a:t>Blended Learning </a:t>
            </a:r>
            <a:r>
              <a:rPr lang="en-US" smtClean="0">
                <a:latin typeface="Century Gothic" pitchFamily="34" charset="0"/>
              </a:rPr>
              <a:t>untuk </a:t>
            </a:r>
            <a:r>
              <a:rPr lang="en-US" i="1" smtClean="0">
                <a:latin typeface="Century Gothic" pitchFamily="34" charset="0"/>
              </a:rPr>
              <a:t>Flipped Classroom</a:t>
            </a:r>
          </a:p>
        </p:txBody>
      </p:sp>
    </p:spTree>
    <p:extLst>
      <p:ext uri="{BB962C8B-B14F-4D97-AF65-F5344CB8AC3E}">
        <p14:creationId xmlns:p14="http://schemas.microsoft.com/office/powerpoint/2010/main" val="863836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83113" y="361950"/>
            <a:ext cx="460887" cy="381000"/>
          </a:xfrm>
          <a:prstGeom prst="rect">
            <a:avLst/>
          </a:prstGeom>
          <a:solidFill>
            <a:srgbClr val="D2E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457200" y="357484"/>
            <a:ext cx="7086600" cy="400110"/>
          </a:xfrm>
          <a:prstGeom prst="rect">
            <a:avLst/>
          </a:prstGeom>
          <a:noFill/>
        </p:spPr>
        <p:txBody>
          <a:bodyPr wrap="square" rtlCol="0">
            <a:spAutoFit/>
          </a:bodyPr>
          <a:lstStyle/>
          <a:p>
            <a:pPr marL="6350" lvl="1">
              <a:spcAft>
                <a:spcPts val="1200"/>
              </a:spcAft>
            </a:pPr>
            <a:r>
              <a:rPr lang="en-US" sz="2000" i="1" smtClean="0">
                <a:latin typeface="Century Gothic" pitchFamily="34" charset="0"/>
              </a:rPr>
              <a:t>Blended Learning </a:t>
            </a:r>
            <a:r>
              <a:rPr lang="en-US" sz="2000" smtClean="0">
                <a:latin typeface="Century Gothic" pitchFamily="34" charset="0"/>
              </a:rPr>
              <a:t>Untuk Pendidikan Dasar &amp; Menengah</a:t>
            </a:r>
            <a:endParaRPr lang="en-US" sz="2000">
              <a:latin typeface="Century Gothic" pitchFamily="34" charset="0"/>
            </a:endParaRPr>
          </a:p>
        </p:txBody>
      </p:sp>
      <p:sp>
        <p:nvSpPr>
          <p:cNvPr id="2" name="Rounded Rectangle 1"/>
          <p:cNvSpPr/>
          <p:nvPr/>
        </p:nvSpPr>
        <p:spPr>
          <a:xfrm>
            <a:off x="2057400" y="1200150"/>
            <a:ext cx="1752600" cy="381000"/>
          </a:xfrm>
          <a:prstGeom prst="roundRect">
            <a:avLst>
              <a:gd name="adj" fmla="val 328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smtClean="0">
                <a:effectLst>
                  <a:outerShdw blurRad="38100" dist="38100" dir="2700000" algn="tl">
                    <a:srgbClr val="000000">
                      <a:alpha val="43137"/>
                    </a:srgbClr>
                  </a:outerShdw>
                </a:effectLst>
                <a:latin typeface="Century Gothic" pitchFamily="34" charset="0"/>
              </a:rPr>
              <a:t>Pengantar Guru</a:t>
            </a:r>
            <a:endParaRPr lang="id-ID" sz="1100">
              <a:effectLst>
                <a:outerShdw blurRad="38100" dist="38100" dir="2700000" algn="tl">
                  <a:srgbClr val="000000">
                    <a:alpha val="43137"/>
                  </a:srgbClr>
                </a:outerShdw>
              </a:effectLst>
              <a:latin typeface="Century Gothic" pitchFamily="34" charset="0"/>
            </a:endParaRPr>
          </a:p>
        </p:txBody>
      </p:sp>
      <p:sp>
        <p:nvSpPr>
          <p:cNvPr id="10" name="Rectangle 9"/>
          <p:cNvSpPr/>
          <p:nvPr/>
        </p:nvSpPr>
        <p:spPr>
          <a:xfrm>
            <a:off x="2057400" y="1962150"/>
            <a:ext cx="175260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smtClean="0">
                <a:effectLst>
                  <a:outerShdw blurRad="38100" dist="38100" dir="2700000" algn="tl">
                    <a:srgbClr val="000000">
                      <a:alpha val="43137"/>
                    </a:srgbClr>
                  </a:outerShdw>
                </a:effectLst>
                <a:latin typeface="Century Gothic" pitchFamily="34" charset="0"/>
              </a:rPr>
              <a:t>Presentasi Materi</a:t>
            </a:r>
            <a:endParaRPr lang="id-ID" sz="1100">
              <a:effectLst>
                <a:outerShdw blurRad="38100" dist="38100" dir="2700000" algn="tl">
                  <a:srgbClr val="000000">
                    <a:alpha val="43137"/>
                  </a:srgbClr>
                </a:outerShdw>
              </a:effectLst>
              <a:latin typeface="Century Gothic" pitchFamily="34" charset="0"/>
            </a:endParaRPr>
          </a:p>
        </p:txBody>
      </p:sp>
      <p:sp>
        <p:nvSpPr>
          <p:cNvPr id="11" name="Rectangle 10"/>
          <p:cNvSpPr/>
          <p:nvPr/>
        </p:nvSpPr>
        <p:spPr>
          <a:xfrm>
            <a:off x="2057400" y="2724150"/>
            <a:ext cx="175260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00" smtClean="0">
                <a:effectLst>
                  <a:outerShdw blurRad="38100" dist="38100" dir="2700000" algn="tl">
                    <a:srgbClr val="000000">
                      <a:alpha val="43137"/>
                    </a:srgbClr>
                  </a:outerShdw>
                </a:effectLst>
                <a:latin typeface="Century Gothic" pitchFamily="34" charset="0"/>
              </a:rPr>
              <a:t>Latihan/Quiz/Permainan</a:t>
            </a:r>
            <a:endParaRPr lang="id-ID" sz="1000">
              <a:effectLst>
                <a:outerShdw blurRad="38100" dist="38100" dir="2700000" algn="tl">
                  <a:srgbClr val="000000">
                    <a:alpha val="43137"/>
                  </a:srgbClr>
                </a:outerShdw>
              </a:effectLst>
              <a:latin typeface="Century Gothic" pitchFamily="34" charset="0"/>
            </a:endParaRPr>
          </a:p>
        </p:txBody>
      </p:sp>
      <p:sp>
        <p:nvSpPr>
          <p:cNvPr id="12" name="Rectangle 11"/>
          <p:cNvSpPr/>
          <p:nvPr/>
        </p:nvSpPr>
        <p:spPr>
          <a:xfrm>
            <a:off x="2057400" y="3486150"/>
            <a:ext cx="17526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smtClean="0">
                <a:effectLst>
                  <a:outerShdw blurRad="38100" dist="38100" dir="2700000" algn="tl">
                    <a:srgbClr val="000000">
                      <a:alpha val="43137"/>
                    </a:srgbClr>
                  </a:outerShdw>
                </a:effectLst>
                <a:latin typeface="Century Gothic" pitchFamily="34" charset="0"/>
              </a:rPr>
              <a:t>Guru mereview pemahaman siswa</a:t>
            </a:r>
            <a:endParaRPr lang="id-ID" sz="1000">
              <a:effectLst>
                <a:outerShdw blurRad="38100" dist="38100" dir="2700000" algn="tl">
                  <a:srgbClr val="000000">
                    <a:alpha val="43137"/>
                  </a:srgbClr>
                </a:outerShdw>
              </a:effectLst>
              <a:latin typeface="Century Gothic" pitchFamily="34" charset="0"/>
            </a:endParaRPr>
          </a:p>
        </p:txBody>
      </p:sp>
      <p:cxnSp>
        <p:nvCxnSpPr>
          <p:cNvPr id="4" name="Straight Arrow Connector 3"/>
          <p:cNvCxnSpPr>
            <a:endCxn id="10" idx="0"/>
          </p:cNvCxnSpPr>
          <p:nvPr/>
        </p:nvCxnSpPr>
        <p:spPr>
          <a:xfrm>
            <a:off x="2933700" y="1581150"/>
            <a:ext cx="0" cy="381000"/>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2"/>
            <a:endCxn id="11" idx="0"/>
          </p:cNvCxnSpPr>
          <p:nvPr/>
        </p:nvCxnSpPr>
        <p:spPr>
          <a:xfrm>
            <a:off x="2933700" y="2343150"/>
            <a:ext cx="0" cy="381000"/>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2"/>
            <a:endCxn id="12" idx="0"/>
          </p:cNvCxnSpPr>
          <p:nvPr/>
        </p:nvCxnSpPr>
        <p:spPr>
          <a:xfrm>
            <a:off x="2933700" y="3105150"/>
            <a:ext cx="0" cy="381000"/>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748323" y="3486150"/>
            <a:ext cx="175260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900" smtClean="0">
                <a:effectLst>
                  <a:outerShdw blurRad="38100" dist="38100" dir="2700000" algn="tl">
                    <a:srgbClr val="000000">
                      <a:alpha val="43137"/>
                    </a:srgbClr>
                  </a:outerShdw>
                </a:effectLst>
                <a:latin typeface="Century Gothic" pitchFamily="34" charset="0"/>
              </a:rPr>
              <a:t>Evaluasi / </a:t>
            </a:r>
            <a:br>
              <a:rPr lang="en-US" sz="900" smtClean="0">
                <a:effectLst>
                  <a:outerShdw blurRad="38100" dist="38100" dir="2700000" algn="tl">
                    <a:srgbClr val="000000">
                      <a:alpha val="43137"/>
                    </a:srgbClr>
                  </a:outerShdw>
                </a:effectLst>
                <a:latin typeface="Century Gothic" pitchFamily="34" charset="0"/>
              </a:rPr>
            </a:br>
            <a:r>
              <a:rPr lang="en-US" sz="900" smtClean="0">
                <a:effectLst>
                  <a:outerShdw blurRad="38100" dist="38100" dir="2700000" algn="tl">
                    <a:srgbClr val="000000">
                      <a:alpha val="43137"/>
                    </a:srgbClr>
                  </a:outerShdw>
                </a:effectLst>
                <a:latin typeface="Century Gothic" pitchFamily="34" charset="0"/>
              </a:rPr>
              <a:t>Online Homework</a:t>
            </a:r>
            <a:endParaRPr lang="id-ID" sz="900">
              <a:effectLst>
                <a:outerShdw blurRad="38100" dist="38100" dir="2700000" algn="tl">
                  <a:srgbClr val="000000">
                    <a:alpha val="43137"/>
                  </a:srgbClr>
                </a:outerShdw>
              </a:effectLst>
              <a:latin typeface="Century Gothic" pitchFamily="34" charset="0"/>
            </a:endParaRPr>
          </a:p>
        </p:txBody>
      </p:sp>
      <p:cxnSp>
        <p:nvCxnSpPr>
          <p:cNvPr id="23" name="Straight Arrow Connector 22"/>
          <p:cNvCxnSpPr>
            <a:stCxn id="12" idx="3"/>
            <a:endCxn id="22" idx="1"/>
          </p:cNvCxnSpPr>
          <p:nvPr/>
        </p:nvCxnSpPr>
        <p:spPr>
          <a:xfrm>
            <a:off x="3810000" y="3676650"/>
            <a:ext cx="938323" cy="0"/>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4748323" y="2724150"/>
            <a:ext cx="1752600" cy="381000"/>
          </a:xfrm>
          <a:prstGeom prst="roundRect">
            <a:avLst>
              <a:gd name="adj" fmla="val 328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smtClean="0">
                <a:effectLst>
                  <a:outerShdw blurRad="38100" dist="38100" dir="2700000" algn="tl">
                    <a:srgbClr val="000000">
                      <a:alpha val="43137"/>
                    </a:srgbClr>
                  </a:outerShdw>
                </a:effectLst>
                <a:latin typeface="Century Gothic" pitchFamily="34" charset="0"/>
              </a:rPr>
              <a:t>Feedback</a:t>
            </a:r>
            <a:endParaRPr lang="id-ID" sz="1100">
              <a:effectLst>
                <a:outerShdw blurRad="38100" dist="38100" dir="2700000" algn="tl">
                  <a:srgbClr val="000000">
                    <a:alpha val="43137"/>
                  </a:srgbClr>
                </a:outerShdw>
              </a:effectLst>
              <a:latin typeface="Century Gothic" pitchFamily="34" charset="0"/>
            </a:endParaRPr>
          </a:p>
        </p:txBody>
      </p:sp>
      <p:cxnSp>
        <p:nvCxnSpPr>
          <p:cNvPr id="28" name="Straight Arrow Connector 27"/>
          <p:cNvCxnSpPr>
            <a:stCxn id="22" idx="0"/>
          </p:cNvCxnSpPr>
          <p:nvPr/>
        </p:nvCxnSpPr>
        <p:spPr>
          <a:xfrm flipV="1">
            <a:off x="5624623" y="3105150"/>
            <a:ext cx="0" cy="381000"/>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15316" y="4259701"/>
            <a:ext cx="4267200" cy="369332"/>
          </a:xfrm>
          <a:prstGeom prst="rect">
            <a:avLst/>
          </a:prstGeom>
          <a:noFill/>
        </p:spPr>
        <p:txBody>
          <a:bodyPr wrap="square" rtlCol="0">
            <a:spAutoFit/>
          </a:bodyPr>
          <a:lstStyle/>
          <a:p>
            <a:r>
              <a:rPr lang="en-US" sz="900" smtClean="0">
                <a:solidFill>
                  <a:prstClr val="black"/>
                </a:solidFill>
                <a:latin typeface="Century Gothic" pitchFamily="34" charset="0"/>
              </a:rPr>
              <a:t>Keterangan: </a:t>
            </a:r>
            <a:br>
              <a:rPr lang="en-US" sz="900" smtClean="0">
                <a:solidFill>
                  <a:prstClr val="black"/>
                </a:solidFill>
                <a:latin typeface="Century Gothic" pitchFamily="34" charset="0"/>
              </a:rPr>
            </a:br>
            <a:r>
              <a:rPr lang="en-US" sz="900" smtClean="0">
                <a:solidFill>
                  <a:prstClr val="black"/>
                </a:solidFill>
                <a:latin typeface="Century Gothic" pitchFamily="34" charset="0"/>
              </a:rPr>
              <a:t>Blok merah adalah kegiatan yang dilaksanakan secara daring/online</a:t>
            </a:r>
            <a:endParaRPr lang="en-US" sz="900">
              <a:solidFill>
                <a:prstClr val="black"/>
              </a:solidFill>
              <a:latin typeface="Century Gothic" pitchFamily="34" charset="0"/>
              <a:cs typeface="Arial" pitchFamily="34" charset="0"/>
            </a:endParaRPr>
          </a:p>
        </p:txBody>
      </p:sp>
    </p:spTree>
    <p:extLst>
      <p:ext uri="{BB962C8B-B14F-4D97-AF65-F5344CB8AC3E}">
        <p14:creationId xmlns:p14="http://schemas.microsoft.com/office/powerpoint/2010/main" val="2576609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83113" y="361950"/>
            <a:ext cx="460887" cy="381000"/>
          </a:xfrm>
          <a:prstGeom prst="rect">
            <a:avLst/>
          </a:prstGeom>
          <a:solidFill>
            <a:srgbClr val="D2E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457200" y="357484"/>
            <a:ext cx="7696200" cy="400110"/>
          </a:xfrm>
          <a:prstGeom prst="rect">
            <a:avLst/>
          </a:prstGeom>
          <a:noFill/>
        </p:spPr>
        <p:txBody>
          <a:bodyPr wrap="square" rtlCol="0">
            <a:spAutoFit/>
          </a:bodyPr>
          <a:lstStyle/>
          <a:p>
            <a:pPr marL="6350" lvl="1">
              <a:spcAft>
                <a:spcPts val="1200"/>
              </a:spcAft>
            </a:pPr>
            <a:r>
              <a:rPr lang="en-US" sz="2000" i="1">
                <a:latin typeface="Century Gothic" pitchFamily="34" charset="0"/>
              </a:rPr>
              <a:t>Blended Learning </a:t>
            </a:r>
            <a:r>
              <a:rPr lang="en-US" sz="2000">
                <a:latin typeface="Century Gothic" pitchFamily="34" charset="0"/>
              </a:rPr>
              <a:t>untuk </a:t>
            </a:r>
            <a:r>
              <a:rPr lang="en-US" sz="2000" smtClean="0">
                <a:latin typeface="Century Gothic" pitchFamily="34" charset="0"/>
              </a:rPr>
              <a:t>Pelajaran Berhitung</a:t>
            </a:r>
            <a:endParaRPr lang="en-US" sz="2000">
              <a:latin typeface="Century Gothic" pitchFamily="34" charset="0"/>
            </a:endParaRPr>
          </a:p>
        </p:txBody>
      </p:sp>
      <p:sp>
        <p:nvSpPr>
          <p:cNvPr id="7" name="Rounded Rectangle 6"/>
          <p:cNvSpPr/>
          <p:nvPr/>
        </p:nvSpPr>
        <p:spPr>
          <a:xfrm>
            <a:off x="2895600" y="902672"/>
            <a:ext cx="1752600" cy="297478"/>
          </a:xfrm>
          <a:prstGeom prst="roundRect">
            <a:avLst>
              <a:gd name="adj" fmla="val 328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smtClean="0">
                <a:effectLst>
                  <a:outerShdw blurRad="38100" dist="38100" dir="2700000" algn="tl">
                    <a:srgbClr val="000000">
                      <a:alpha val="43137"/>
                    </a:srgbClr>
                  </a:outerShdw>
                </a:effectLst>
                <a:latin typeface="Century Gothic" pitchFamily="34" charset="0"/>
              </a:rPr>
              <a:t>Pengantar Guru</a:t>
            </a:r>
            <a:endParaRPr lang="id-ID" sz="900">
              <a:effectLst>
                <a:outerShdw blurRad="38100" dist="38100" dir="2700000" algn="tl">
                  <a:srgbClr val="000000">
                    <a:alpha val="43137"/>
                  </a:srgbClr>
                </a:outerShdw>
              </a:effectLst>
              <a:latin typeface="Century Gothic" pitchFamily="34" charset="0"/>
            </a:endParaRPr>
          </a:p>
        </p:txBody>
      </p:sp>
      <p:sp>
        <p:nvSpPr>
          <p:cNvPr id="10" name="Rectangle 9"/>
          <p:cNvSpPr/>
          <p:nvPr/>
        </p:nvSpPr>
        <p:spPr>
          <a:xfrm>
            <a:off x="2895600" y="1504950"/>
            <a:ext cx="17526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900" smtClean="0">
                <a:effectLst>
                  <a:outerShdw blurRad="38100" dist="38100" dir="2700000" algn="tl">
                    <a:srgbClr val="000000">
                      <a:alpha val="43137"/>
                    </a:srgbClr>
                  </a:outerShdw>
                </a:effectLst>
                <a:latin typeface="Century Gothic" pitchFamily="34" charset="0"/>
              </a:rPr>
              <a:t>Siswa menonton video/presentasi materi (online)</a:t>
            </a:r>
            <a:endParaRPr lang="id-ID" sz="900">
              <a:effectLst>
                <a:outerShdw blurRad="38100" dist="38100" dir="2700000" algn="tl">
                  <a:srgbClr val="000000">
                    <a:alpha val="43137"/>
                  </a:srgbClr>
                </a:outerShdw>
              </a:effectLst>
              <a:latin typeface="Century Gothic" pitchFamily="34" charset="0"/>
            </a:endParaRPr>
          </a:p>
        </p:txBody>
      </p:sp>
      <p:sp>
        <p:nvSpPr>
          <p:cNvPr id="11" name="Rectangle 10"/>
          <p:cNvSpPr/>
          <p:nvPr/>
        </p:nvSpPr>
        <p:spPr>
          <a:xfrm>
            <a:off x="2895600" y="2343150"/>
            <a:ext cx="17526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smtClean="0">
                <a:effectLst>
                  <a:outerShdw blurRad="38100" dist="38100" dir="2700000" algn="tl">
                    <a:srgbClr val="000000">
                      <a:alpha val="43137"/>
                    </a:srgbClr>
                  </a:outerShdw>
                </a:effectLst>
                <a:latin typeface="Century Gothic" pitchFamily="34" charset="0"/>
              </a:rPr>
              <a:t>Guru mereview materi di kelas dan mengecek pemahaman siswa</a:t>
            </a:r>
            <a:endParaRPr lang="id-ID" sz="900">
              <a:effectLst>
                <a:outerShdw blurRad="38100" dist="38100" dir="2700000" algn="tl">
                  <a:srgbClr val="000000">
                    <a:alpha val="43137"/>
                  </a:srgbClr>
                </a:outerShdw>
              </a:effectLst>
              <a:latin typeface="Century Gothic" pitchFamily="34" charset="0"/>
            </a:endParaRPr>
          </a:p>
        </p:txBody>
      </p:sp>
      <p:sp>
        <p:nvSpPr>
          <p:cNvPr id="12" name="Diamond 11"/>
          <p:cNvSpPr/>
          <p:nvPr/>
        </p:nvSpPr>
        <p:spPr>
          <a:xfrm>
            <a:off x="2895600" y="3181350"/>
            <a:ext cx="1752600" cy="457200"/>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smtClean="0">
                <a:effectLst>
                  <a:outerShdw blurRad="38100" dist="38100" dir="2700000" algn="tl">
                    <a:srgbClr val="000000">
                      <a:alpha val="43137"/>
                    </a:srgbClr>
                  </a:outerShdw>
                </a:effectLst>
                <a:latin typeface="Century Gothic" pitchFamily="34" charset="0"/>
              </a:rPr>
              <a:t>Siswa Paham?</a:t>
            </a:r>
            <a:endParaRPr lang="id-ID" sz="1000">
              <a:effectLst>
                <a:outerShdw blurRad="38100" dist="38100" dir="2700000" algn="tl">
                  <a:srgbClr val="000000">
                    <a:alpha val="43137"/>
                  </a:srgbClr>
                </a:outerShdw>
              </a:effectLst>
              <a:latin typeface="Century Gothic" pitchFamily="34" charset="0"/>
            </a:endParaRPr>
          </a:p>
        </p:txBody>
      </p:sp>
      <p:sp>
        <p:nvSpPr>
          <p:cNvPr id="13" name="Rectangle 12"/>
          <p:cNvSpPr/>
          <p:nvPr/>
        </p:nvSpPr>
        <p:spPr>
          <a:xfrm>
            <a:off x="946934" y="3162300"/>
            <a:ext cx="1439238" cy="4953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smtClean="0">
                <a:effectLst>
                  <a:outerShdw blurRad="38100" dist="38100" dir="2700000" algn="tl">
                    <a:srgbClr val="000000">
                      <a:alpha val="43137"/>
                    </a:srgbClr>
                  </a:outerShdw>
                </a:effectLst>
                <a:latin typeface="Century Gothic" pitchFamily="34" charset="0"/>
              </a:rPr>
              <a:t>Guru menjelaskan ulang</a:t>
            </a:r>
            <a:endParaRPr lang="id-ID" sz="900">
              <a:effectLst>
                <a:outerShdw blurRad="38100" dist="38100" dir="2700000" algn="tl">
                  <a:srgbClr val="000000">
                    <a:alpha val="43137"/>
                  </a:srgbClr>
                </a:outerShdw>
              </a:effectLst>
              <a:latin typeface="Century Gothic" pitchFamily="34" charset="0"/>
            </a:endParaRPr>
          </a:p>
        </p:txBody>
      </p:sp>
      <p:cxnSp>
        <p:nvCxnSpPr>
          <p:cNvPr id="15" name="Straight Arrow Connector 14"/>
          <p:cNvCxnSpPr>
            <a:stCxn id="10" idx="2"/>
            <a:endCxn id="11" idx="0"/>
          </p:cNvCxnSpPr>
          <p:nvPr/>
        </p:nvCxnSpPr>
        <p:spPr>
          <a:xfrm>
            <a:off x="3771900" y="2038350"/>
            <a:ext cx="0" cy="304800"/>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2"/>
            <a:endCxn id="12" idx="0"/>
          </p:cNvCxnSpPr>
          <p:nvPr/>
        </p:nvCxnSpPr>
        <p:spPr>
          <a:xfrm>
            <a:off x="3771900" y="2876550"/>
            <a:ext cx="0" cy="304800"/>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0"/>
            <a:endCxn id="11" idx="1"/>
          </p:cNvCxnSpPr>
          <p:nvPr/>
        </p:nvCxnSpPr>
        <p:spPr>
          <a:xfrm rot="5400000" flipH="1" flipV="1">
            <a:off x="2004851" y="2271552"/>
            <a:ext cx="552450" cy="1229047"/>
          </a:xfrm>
          <a:prstGeom prst="bentConnector2">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2"/>
            <a:endCxn id="10" idx="0"/>
          </p:cNvCxnSpPr>
          <p:nvPr/>
        </p:nvCxnSpPr>
        <p:spPr>
          <a:xfrm>
            <a:off x="3771900" y="1200150"/>
            <a:ext cx="0" cy="304800"/>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38" idx="0"/>
            <a:endCxn id="43" idx="2"/>
          </p:cNvCxnSpPr>
          <p:nvPr/>
        </p:nvCxnSpPr>
        <p:spPr>
          <a:xfrm flipV="1">
            <a:off x="6362700" y="3587180"/>
            <a:ext cx="0" cy="370511"/>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33" idx="3"/>
            <a:endCxn id="38" idx="1"/>
          </p:cNvCxnSpPr>
          <p:nvPr/>
        </p:nvCxnSpPr>
        <p:spPr>
          <a:xfrm>
            <a:off x="4648200" y="4179121"/>
            <a:ext cx="838200" cy="0"/>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2"/>
            <a:endCxn id="33" idx="0"/>
          </p:cNvCxnSpPr>
          <p:nvPr/>
        </p:nvCxnSpPr>
        <p:spPr>
          <a:xfrm>
            <a:off x="3771900" y="3638550"/>
            <a:ext cx="0" cy="319141"/>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1"/>
            <a:endCxn id="13" idx="3"/>
          </p:cNvCxnSpPr>
          <p:nvPr/>
        </p:nvCxnSpPr>
        <p:spPr>
          <a:xfrm flipH="1">
            <a:off x="2386172" y="3409950"/>
            <a:ext cx="509428" cy="0"/>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895600" y="3957691"/>
            <a:ext cx="1752600" cy="44285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900" smtClean="0">
                <a:effectLst>
                  <a:outerShdw blurRad="38100" dist="38100" dir="2700000" algn="tl">
                    <a:srgbClr val="000000">
                      <a:alpha val="43137"/>
                    </a:srgbClr>
                  </a:outerShdw>
                </a:effectLst>
                <a:latin typeface="Century Gothic" pitchFamily="34" charset="0"/>
              </a:rPr>
              <a:t>Complex Quiz / </a:t>
            </a:r>
          </a:p>
          <a:p>
            <a:pPr algn="ctr"/>
            <a:r>
              <a:rPr lang="en-US" sz="900" smtClean="0">
                <a:effectLst>
                  <a:outerShdw blurRad="38100" dist="38100" dir="2700000" algn="tl">
                    <a:srgbClr val="000000">
                      <a:alpha val="43137"/>
                    </a:srgbClr>
                  </a:outerShdw>
                </a:effectLst>
                <a:latin typeface="Century Gothic" pitchFamily="34" charset="0"/>
              </a:rPr>
              <a:t>Problem Solving</a:t>
            </a:r>
            <a:endParaRPr lang="id-ID" sz="900">
              <a:effectLst>
                <a:outerShdw blurRad="38100" dist="38100" dir="2700000" algn="tl">
                  <a:srgbClr val="000000">
                    <a:alpha val="43137"/>
                  </a:srgbClr>
                </a:outerShdw>
              </a:effectLst>
              <a:latin typeface="Century Gothic" pitchFamily="34" charset="0"/>
            </a:endParaRPr>
          </a:p>
        </p:txBody>
      </p:sp>
      <p:sp>
        <p:nvSpPr>
          <p:cNvPr id="38" name="Rectangle 37"/>
          <p:cNvSpPr/>
          <p:nvPr/>
        </p:nvSpPr>
        <p:spPr>
          <a:xfrm>
            <a:off x="5486400" y="3957691"/>
            <a:ext cx="1752600" cy="4428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smtClean="0">
                <a:effectLst>
                  <a:outerShdw blurRad="38100" dist="38100" dir="2700000" algn="tl">
                    <a:srgbClr val="000000">
                      <a:alpha val="43137"/>
                    </a:srgbClr>
                  </a:outerShdw>
                </a:effectLst>
                <a:latin typeface="Century Gothic" pitchFamily="34" charset="0"/>
              </a:rPr>
              <a:t>Review dari Guru</a:t>
            </a:r>
            <a:endParaRPr lang="id-ID" sz="900">
              <a:effectLst>
                <a:outerShdw blurRad="38100" dist="38100" dir="2700000" algn="tl">
                  <a:srgbClr val="000000">
                    <a:alpha val="43137"/>
                  </a:srgbClr>
                </a:outerShdw>
              </a:effectLst>
              <a:latin typeface="Century Gothic" pitchFamily="34" charset="0"/>
            </a:endParaRPr>
          </a:p>
        </p:txBody>
      </p:sp>
      <p:cxnSp>
        <p:nvCxnSpPr>
          <p:cNvPr id="41" name="Straight Arrow Connector 40"/>
          <p:cNvCxnSpPr>
            <a:stCxn id="43" idx="0"/>
          </p:cNvCxnSpPr>
          <p:nvPr/>
        </p:nvCxnSpPr>
        <p:spPr>
          <a:xfrm flipV="1">
            <a:off x="6362700" y="2771989"/>
            <a:ext cx="0" cy="372332"/>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486400" y="3144321"/>
            <a:ext cx="1752600" cy="44285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900" smtClean="0">
                <a:effectLst>
                  <a:outerShdw blurRad="38100" dist="38100" dir="2700000" algn="tl">
                    <a:srgbClr val="000000">
                      <a:alpha val="43137"/>
                    </a:srgbClr>
                  </a:outerShdw>
                </a:effectLst>
                <a:latin typeface="Century Gothic" pitchFamily="34" charset="0"/>
              </a:rPr>
              <a:t>Evaluasi</a:t>
            </a:r>
            <a:endParaRPr lang="id-ID" sz="900">
              <a:effectLst>
                <a:outerShdw blurRad="38100" dist="38100" dir="2700000" algn="tl">
                  <a:srgbClr val="000000">
                    <a:alpha val="43137"/>
                  </a:srgbClr>
                </a:outerShdw>
              </a:effectLst>
              <a:latin typeface="Century Gothic" pitchFamily="34" charset="0"/>
            </a:endParaRPr>
          </a:p>
        </p:txBody>
      </p:sp>
      <p:sp>
        <p:nvSpPr>
          <p:cNvPr id="51" name="Rounded Rectangle 50"/>
          <p:cNvSpPr/>
          <p:nvPr/>
        </p:nvSpPr>
        <p:spPr>
          <a:xfrm>
            <a:off x="5486400" y="2329130"/>
            <a:ext cx="1752600" cy="44285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smtClean="0">
                <a:effectLst>
                  <a:outerShdw blurRad="38100" dist="38100" dir="2700000" algn="tl">
                    <a:srgbClr val="000000">
                      <a:alpha val="43137"/>
                    </a:srgbClr>
                  </a:outerShdw>
                </a:effectLst>
                <a:latin typeface="Century Gothic" pitchFamily="34" charset="0"/>
              </a:rPr>
              <a:t>Feedback</a:t>
            </a:r>
            <a:endParaRPr lang="id-ID" sz="900">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2514600" y="3205843"/>
            <a:ext cx="478016" cy="230832"/>
          </a:xfrm>
          <a:prstGeom prst="rect">
            <a:avLst/>
          </a:prstGeom>
          <a:noFill/>
        </p:spPr>
        <p:txBody>
          <a:bodyPr wrap="none" rtlCol="0">
            <a:spAutoFit/>
          </a:bodyPr>
          <a:lstStyle/>
          <a:p>
            <a:r>
              <a:rPr lang="en-US" sz="900" b="1" smtClean="0"/>
              <a:t>TIDAK</a:t>
            </a:r>
            <a:endParaRPr lang="id-ID" sz="900" b="1"/>
          </a:p>
        </p:txBody>
      </p:sp>
      <p:sp>
        <p:nvSpPr>
          <p:cNvPr id="25" name="TextBox 24"/>
          <p:cNvSpPr txBox="1"/>
          <p:nvPr/>
        </p:nvSpPr>
        <p:spPr>
          <a:xfrm>
            <a:off x="3792716" y="3638550"/>
            <a:ext cx="314510" cy="230832"/>
          </a:xfrm>
          <a:prstGeom prst="rect">
            <a:avLst/>
          </a:prstGeom>
          <a:noFill/>
        </p:spPr>
        <p:txBody>
          <a:bodyPr wrap="none" rtlCol="0">
            <a:spAutoFit/>
          </a:bodyPr>
          <a:lstStyle/>
          <a:p>
            <a:r>
              <a:rPr lang="en-US" sz="900" b="1" smtClean="0"/>
              <a:t>YA</a:t>
            </a:r>
            <a:endParaRPr lang="id-ID" sz="900" b="1"/>
          </a:p>
        </p:txBody>
      </p:sp>
    </p:spTree>
    <p:extLst>
      <p:ext uri="{BB962C8B-B14F-4D97-AF65-F5344CB8AC3E}">
        <p14:creationId xmlns:p14="http://schemas.microsoft.com/office/powerpoint/2010/main" val="1104671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83113" y="361950"/>
            <a:ext cx="460887" cy="381000"/>
          </a:xfrm>
          <a:prstGeom prst="rect">
            <a:avLst/>
          </a:prstGeom>
          <a:solidFill>
            <a:srgbClr val="D2E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457200" y="357484"/>
            <a:ext cx="8153400" cy="400110"/>
          </a:xfrm>
          <a:prstGeom prst="rect">
            <a:avLst/>
          </a:prstGeom>
          <a:noFill/>
        </p:spPr>
        <p:txBody>
          <a:bodyPr wrap="square" rtlCol="0">
            <a:spAutoFit/>
          </a:bodyPr>
          <a:lstStyle/>
          <a:p>
            <a:pPr marL="6350" lvl="1">
              <a:spcAft>
                <a:spcPts val="1200"/>
              </a:spcAft>
            </a:pPr>
            <a:r>
              <a:rPr lang="en-US" sz="2000" i="1" smtClean="0">
                <a:latin typeface="Century Gothic" pitchFamily="34" charset="0"/>
              </a:rPr>
              <a:t>Blended Learning </a:t>
            </a:r>
            <a:r>
              <a:rPr lang="en-US" sz="2000" smtClean="0">
                <a:latin typeface="Century Gothic" pitchFamily="34" charset="0"/>
              </a:rPr>
              <a:t>Untuk Pelajaran Membaca/Menghafal/Teoritis</a:t>
            </a:r>
            <a:endParaRPr lang="en-US" sz="2000">
              <a:latin typeface="Century Gothic" pitchFamily="34" charset="0"/>
            </a:endParaRPr>
          </a:p>
        </p:txBody>
      </p:sp>
      <p:sp>
        <p:nvSpPr>
          <p:cNvPr id="7" name="Rounded Rectangle 6"/>
          <p:cNvSpPr/>
          <p:nvPr/>
        </p:nvSpPr>
        <p:spPr>
          <a:xfrm>
            <a:off x="1842977" y="1063162"/>
            <a:ext cx="1752600" cy="533400"/>
          </a:xfrm>
          <a:prstGeom prst="roundRect">
            <a:avLst>
              <a:gd name="adj" fmla="val 328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smtClean="0">
                <a:effectLst>
                  <a:outerShdw blurRad="38100" dist="38100" dir="2700000" algn="tl">
                    <a:srgbClr val="000000">
                      <a:alpha val="43137"/>
                    </a:srgbClr>
                  </a:outerShdw>
                </a:effectLst>
                <a:latin typeface="Century Gothic" pitchFamily="34" charset="0"/>
              </a:rPr>
              <a:t>Pengantar Guru, Siswa memperoleh daftar bahan bacaan</a:t>
            </a:r>
            <a:endParaRPr lang="id-ID" sz="900">
              <a:effectLst>
                <a:outerShdw blurRad="38100" dist="38100" dir="2700000" algn="tl">
                  <a:srgbClr val="000000">
                    <a:alpha val="43137"/>
                  </a:srgbClr>
                </a:outerShdw>
              </a:effectLst>
              <a:latin typeface="Century Gothic" pitchFamily="34" charset="0"/>
            </a:endParaRPr>
          </a:p>
        </p:txBody>
      </p:sp>
      <p:sp>
        <p:nvSpPr>
          <p:cNvPr id="10" name="Rectangle 9"/>
          <p:cNvSpPr/>
          <p:nvPr/>
        </p:nvSpPr>
        <p:spPr>
          <a:xfrm>
            <a:off x="1842977" y="1977562"/>
            <a:ext cx="175260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900" smtClean="0">
                <a:effectLst>
                  <a:outerShdw blurRad="38100" dist="38100" dir="2700000" algn="tl">
                    <a:srgbClr val="000000">
                      <a:alpha val="43137"/>
                    </a:srgbClr>
                  </a:outerShdw>
                </a:effectLst>
                <a:latin typeface="Century Gothic" pitchFamily="34" charset="0"/>
              </a:rPr>
              <a:t>Presentasi Materi dan Pengayaan Materi</a:t>
            </a:r>
            <a:endParaRPr lang="id-ID" sz="900">
              <a:effectLst>
                <a:outerShdw blurRad="38100" dist="38100" dir="2700000" algn="tl">
                  <a:srgbClr val="000000">
                    <a:alpha val="43137"/>
                  </a:srgbClr>
                </a:outerShdw>
              </a:effectLst>
              <a:latin typeface="Century Gothic" pitchFamily="34" charset="0"/>
            </a:endParaRPr>
          </a:p>
        </p:txBody>
      </p:sp>
      <p:sp>
        <p:nvSpPr>
          <p:cNvPr id="11" name="Rectangle 10"/>
          <p:cNvSpPr/>
          <p:nvPr/>
        </p:nvSpPr>
        <p:spPr>
          <a:xfrm>
            <a:off x="1842977" y="2739562"/>
            <a:ext cx="17526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smtClean="0">
                <a:effectLst>
                  <a:outerShdw blurRad="38100" dist="38100" dir="2700000" algn="tl">
                    <a:srgbClr val="000000">
                      <a:alpha val="43137"/>
                    </a:srgbClr>
                  </a:outerShdw>
                </a:effectLst>
                <a:latin typeface="Century Gothic" pitchFamily="34" charset="0"/>
              </a:rPr>
              <a:t>Group Reading dan Diskusi</a:t>
            </a:r>
            <a:endParaRPr lang="id-ID" sz="1000">
              <a:effectLst>
                <a:outerShdw blurRad="38100" dist="38100" dir="2700000" algn="tl">
                  <a:srgbClr val="000000">
                    <a:alpha val="43137"/>
                  </a:srgbClr>
                </a:outerShdw>
              </a:effectLst>
              <a:latin typeface="Century Gothic" pitchFamily="34" charset="0"/>
            </a:endParaRPr>
          </a:p>
        </p:txBody>
      </p:sp>
      <p:sp>
        <p:nvSpPr>
          <p:cNvPr id="12" name="Rectangle 11"/>
          <p:cNvSpPr/>
          <p:nvPr/>
        </p:nvSpPr>
        <p:spPr>
          <a:xfrm>
            <a:off x="1842977" y="3501562"/>
            <a:ext cx="17526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smtClean="0">
                <a:effectLst>
                  <a:outerShdw blurRad="38100" dist="38100" dir="2700000" algn="tl">
                    <a:srgbClr val="000000">
                      <a:alpha val="43137"/>
                    </a:srgbClr>
                  </a:outerShdw>
                </a:effectLst>
                <a:latin typeface="Century Gothic" pitchFamily="34" charset="0"/>
              </a:rPr>
              <a:t>Siswa membuat materi presentasi / </a:t>
            </a:r>
            <a:r>
              <a:rPr lang="en-US" sz="1000" i="1" smtClean="0">
                <a:effectLst>
                  <a:outerShdw blurRad="38100" dist="38100" dir="2700000" algn="tl">
                    <a:srgbClr val="000000">
                      <a:alpha val="43137"/>
                    </a:srgbClr>
                  </a:outerShdw>
                </a:effectLst>
                <a:latin typeface="Century Gothic" pitchFamily="34" charset="0"/>
              </a:rPr>
              <a:t>book reviews</a:t>
            </a:r>
            <a:endParaRPr lang="id-ID" sz="1000" i="1">
              <a:effectLst>
                <a:outerShdw blurRad="38100" dist="38100" dir="2700000" algn="tl">
                  <a:srgbClr val="000000">
                    <a:alpha val="43137"/>
                  </a:srgbClr>
                </a:outerShdw>
              </a:effectLst>
              <a:latin typeface="Century Gothic" pitchFamily="34" charset="0"/>
            </a:endParaRPr>
          </a:p>
        </p:txBody>
      </p:sp>
      <p:cxnSp>
        <p:nvCxnSpPr>
          <p:cNvPr id="13" name="Straight Arrow Connector 12"/>
          <p:cNvCxnSpPr>
            <a:endCxn id="10" idx="0"/>
          </p:cNvCxnSpPr>
          <p:nvPr/>
        </p:nvCxnSpPr>
        <p:spPr>
          <a:xfrm>
            <a:off x="2719277" y="1596562"/>
            <a:ext cx="0" cy="381000"/>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2"/>
            <a:endCxn id="11" idx="0"/>
          </p:cNvCxnSpPr>
          <p:nvPr/>
        </p:nvCxnSpPr>
        <p:spPr>
          <a:xfrm>
            <a:off x="2719277" y="2358562"/>
            <a:ext cx="0" cy="381000"/>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2"/>
            <a:endCxn id="12" idx="0"/>
          </p:cNvCxnSpPr>
          <p:nvPr/>
        </p:nvCxnSpPr>
        <p:spPr>
          <a:xfrm>
            <a:off x="2719277" y="3120562"/>
            <a:ext cx="0" cy="381000"/>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533900" y="3347976"/>
            <a:ext cx="1752600" cy="68817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900" smtClean="0">
                <a:effectLst>
                  <a:outerShdw blurRad="38100" dist="38100" dir="2700000" algn="tl">
                    <a:srgbClr val="000000">
                      <a:alpha val="43137"/>
                    </a:srgbClr>
                  </a:outerShdw>
                </a:effectLst>
                <a:latin typeface="Century Gothic" pitchFamily="34" charset="0"/>
              </a:rPr>
              <a:t>Siswa unggah materi presentasi/</a:t>
            </a:r>
            <a:r>
              <a:rPr lang="en-US" sz="900" i="1" smtClean="0">
                <a:effectLst>
                  <a:outerShdw blurRad="38100" dist="38100" dir="2700000" algn="tl">
                    <a:srgbClr val="000000">
                      <a:alpha val="43137"/>
                    </a:srgbClr>
                  </a:outerShdw>
                </a:effectLst>
                <a:latin typeface="Century Gothic" pitchFamily="34" charset="0"/>
              </a:rPr>
              <a:t>book</a:t>
            </a:r>
            <a:r>
              <a:rPr lang="en-US" sz="900" smtClean="0">
                <a:effectLst>
                  <a:outerShdw blurRad="38100" dist="38100" dir="2700000" algn="tl">
                    <a:srgbClr val="000000">
                      <a:alpha val="43137"/>
                    </a:srgbClr>
                  </a:outerShdw>
                </a:effectLst>
                <a:latin typeface="Century Gothic" pitchFamily="34" charset="0"/>
              </a:rPr>
              <a:t> </a:t>
            </a:r>
            <a:r>
              <a:rPr lang="en-US" sz="900" i="1" smtClean="0">
                <a:effectLst>
                  <a:outerShdw blurRad="38100" dist="38100" dir="2700000" algn="tl">
                    <a:srgbClr val="000000">
                      <a:alpha val="43137"/>
                    </a:srgbClr>
                  </a:outerShdw>
                </a:effectLst>
                <a:latin typeface="Century Gothic" pitchFamily="34" charset="0"/>
              </a:rPr>
              <a:t>reviews</a:t>
            </a:r>
            <a:r>
              <a:rPr lang="en-US" sz="900" smtClean="0">
                <a:effectLst>
                  <a:outerShdw blurRad="38100" dist="38100" dir="2700000" algn="tl">
                    <a:srgbClr val="000000">
                      <a:alpha val="43137"/>
                    </a:srgbClr>
                  </a:outerShdw>
                </a:effectLst>
                <a:latin typeface="Century Gothic" pitchFamily="34" charset="0"/>
              </a:rPr>
              <a:t>, </a:t>
            </a:r>
            <a:r>
              <a:rPr lang="en-US" sz="900" i="1" smtClean="0">
                <a:effectLst>
                  <a:outerShdw blurRad="38100" dist="38100" dir="2700000" algn="tl">
                    <a:srgbClr val="000000">
                      <a:alpha val="43137"/>
                    </a:srgbClr>
                  </a:outerShdw>
                </a:effectLst>
                <a:latin typeface="Century Gothic" pitchFamily="34" charset="0"/>
              </a:rPr>
              <a:t>sharing</a:t>
            </a:r>
            <a:r>
              <a:rPr lang="en-US" sz="900" smtClean="0">
                <a:effectLst>
                  <a:outerShdw blurRad="38100" dist="38100" dir="2700000" algn="tl">
                    <a:srgbClr val="000000">
                      <a:alpha val="43137"/>
                    </a:srgbClr>
                  </a:outerShdw>
                </a:effectLst>
                <a:latin typeface="Century Gothic" pitchFamily="34" charset="0"/>
              </a:rPr>
              <a:t> &amp; </a:t>
            </a:r>
            <a:r>
              <a:rPr lang="en-US" sz="900" i="1" smtClean="0">
                <a:effectLst>
                  <a:outerShdw blurRad="38100" dist="38100" dir="2700000" algn="tl">
                    <a:srgbClr val="000000">
                      <a:alpha val="43137"/>
                    </a:srgbClr>
                  </a:outerShdw>
                </a:effectLst>
                <a:latin typeface="Century Gothic" pitchFamily="34" charset="0"/>
              </a:rPr>
              <a:t>commenting</a:t>
            </a:r>
            <a:r>
              <a:rPr lang="en-US" sz="900" smtClean="0">
                <a:effectLst>
                  <a:outerShdw blurRad="38100" dist="38100" dir="2700000" algn="tl">
                    <a:srgbClr val="000000">
                      <a:alpha val="43137"/>
                    </a:srgbClr>
                  </a:outerShdw>
                </a:effectLst>
                <a:latin typeface="Century Gothic" pitchFamily="34" charset="0"/>
              </a:rPr>
              <a:t> dalam kelas maya</a:t>
            </a:r>
            <a:endParaRPr lang="id-ID" sz="900">
              <a:effectLst>
                <a:outerShdw blurRad="38100" dist="38100" dir="2700000" algn="tl">
                  <a:srgbClr val="000000">
                    <a:alpha val="43137"/>
                  </a:srgbClr>
                </a:outerShdw>
              </a:effectLst>
              <a:latin typeface="Century Gothic" pitchFamily="34" charset="0"/>
            </a:endParaRPr>
          </a:p>
        </p:txBody>
      </p:sp>
      <p:cxnSp>
        <p:nvCxnSpPr>
          <p:cNvPr id="18" name="Straight Arrow Connector 17"/>
          <p:cNvCxnSpPr>
            <a:stCxn id="12" idx="3"/>
            <a:endCxn id="17" idx="1"/>
          </p:cNvCxnSpPr>
          <p:nvPr/>
        </p:nvCxnSpPr>
        <p:spPr>
          <a:xfrm>
            <a:off x="3595577" y="3692062"/>
            <a:ext cx="938323" cy="0"/>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4533900" y="1846665"/>
            <a:ext cx="1752600" cy="381000"/>
          </a:xfrm>
          <a:prstGeom prst="roundRect">
            <a:avLst>
              <a:gd name="adj" fmla="val 328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smtClean="0">
                <a:effectLst>
                  <a:outerShdw blurRad="38100" dist="38100" dir="2700000" algn="tl">
                    <a:srgbClr val="000000">
                      <a:alpha val="43137"/>
                    </a:srgbClr>
                  </a:outerShdw>
                </a:effectLst>
                <a:latin typeface="Century Gothic" pitchFamily="34" charset="0"/>
              </a:rPr>
              <a:t>Feedback</a:t>
            </a:r>
            <a:endParaRPr lang="id-ID" sz="1000">
              <a:effectLst>
                <a:outerShdw blurRad="38100" dist="38100" dir="2700000" algn="tl">
                  <a:srgbClr val="000000">
                    <a:alpha val="43137"/>
                  </a:srgbClr>
                </a:outerShdw>
              </a:effectLst>
              <a:latin typeface="Century Gothic" pitchFamily="34" charset="0"/>
            </a:endParaRPr>
          </a:p>
        </p:txBody>
      </p:sp>
      <p:cxnSp>
        <p:nvCxnSpPr>
          <p:cNvPr id="20" name="Straight Arrow Connector 19"/>
          <p:cNvCxnSpPr>
            <a:stCxn id="17" idx="0"/>
            <a:endCxn id="21" idx="2"/>
          </p:cNvCxnSpPr>
          <p:nvPr/>
        </p:nvCxnSpPr>
        <p:spPr>
          <a:xfrm flipV="1">
            <a:off x="5410200" y="2966977"/>
            <a:ext cx="0" cy="380999"/>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533900" y="2585977"/>
            <a:ext cx="175260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900" smtClean="0">
                <a:effectLst>
                  <a:outerShdw blurRad="38100" dist="38100" dir="2700000" algn="tl">
                    <a:srgbClr val="000000">
                      <a:alpha val="43137"/>
                    </a:srgbClr>
                  </a:outerShdw>
                </a:effectLst>
                <a:latin typeface="Century Gothic" pitchFamily="34" charset="0"/>
              </a:rPr>
              <a:t>Online comprehension assessment</a:t>
            </a:r>
            <a:endParaRPr lang="id-ID" sz="900">
              <a:effectLst>
                <a:outerShdw blurRad="38100" dist="38100" dir="2700000" algn="tl">
                  <a:srgbClr val="000000">
                    <a:alpha val="43137"/>
                  </a:srgbClr>
                </a:outerShdw>
              </a:effectLst>
              <a:latin typeface="Century Gothic" pitchFamily="34" charset="0"/>
            </a:endParaRPr>
          </a:p>
        </p:txBody>
      </p:sp>
      <p:cxnSp>
        <p:nvCxnSpPr>
          <p:cNvPr id="22" name="Straight Arrow Connector 21"/>
          <p:cNvCxnSpPr>
            <a:stCxn id="21" idx="0"/>
            <a:endCxn id="19" idx="2"/>
          </p:cNvCxnSpPr>
          <p:nvPr/>
        </p:nvCxnSpPr>
        <p:spPr>
          <a:xfrm flipV="1">
            <a:off x="5410200" y="2227665"/>
            <a:ext cx="0" cy="358312"/>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3004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441869" y="267457"/>
            <a:ext cx="8077200" cy="553998"/>
          </a:xfrm>
          <a:prstGeom prst="rect">
            <a:avLst/>
          </a:prstGeom>
          <a:noFill/>
        </p:spPr>
        <p:txBody>
          <a:bodyPr wrap="square" lIns="91440" tIns="45720" rIns="91440" bIns="45720">
            <a:spAutoFit/>
          </a:bodyPr>
          <a:lstStyle/>
          <a:p>
            <a:r>
              <a:rPr lang="en-US" sz="3000" smtClean="0">
                <a:solidFill>
                  <a:prstClr val="black"/>
                </a:solidFill>
                <a:latin typeface="Century Gothic" pitchFamily="34" charset="0"/>
              </a:rPr>
              <a:t>Menuju EDUKASI 4.0</a:t>
            </a:r>
            <a:endParaRPr lang="en-US" sz="3000" dirty="0" smtClean="0">
              <a:solidFill>
                <a:srgbClr val="C00000"/>
              </a:solidFill>
              <a:latin typeface="Century Gothic" pitchFamily="34" charset="0"/>
              <a:ea typeface="Kozuka Gothic Pro H" pitchFamily="34" charset="-128"/>
            </a:endParaRPr>
          </a:p>
        </p:txBody>
      </p:sp>
      <p:sp>
        <p:nvSpPr>
          <p:cNvPr id="10" name="Rectangle 9"/>
          <p:cNvSpPr/>
          <p:nvPr/>
        </p:nvSpPr>
        <p:spPr>
          <a:xfrm>
            <a:off x="533400" y="1123950"/>
            <a:ext cx="8119110" cy="2677656"/>
          </a:xfrm>
          <a:prstGeom prst="rect">
            <a:avLst/>
          </a:prstGeom>
          <a:noFill/>
        </p:spPr>
        <p:txBody>
          <a:bodyPr wrap="square" lIns="91440" tIns="45720" rIns="91440" bIns="45720">
            <a:spAutoFit/>
          </a:bodyPr>
          <a:lstStyle/>
          <a:p>
            <a:pPr fontAlgn="base">
              <a:lnSpc>
                <a:spcPct val="150000"/>
              </a:lnSpc>
              <a:spcBef>
                <a:spcPct val="0"/>
              </a:spcBef>
              <a:spcAft>
                <a:spcPct val="0"/>
              </a:spcAft>
            </a:pPr>
            <a:r>
              <a:rPr lang="en-US" sz="1600" smtClean="0">
                <a:solidFill>
                  <a:prstClr val="black"/>
                </a:solidFill>
                <a:latin typeface="Century Gothic" pitchFamily="34" charset="0"/>
              </a:rPr>
              <a:t>Edukasi 4.0 adalah sistem pendidikan berbasis inovasi, di mana:</a:t>
            </a:r>
          </a:p>
          <a:p>
            <a:pPr marL="285750" indent="-285750" fontAlgn="base">
              <a:lnSpc>
                <a:spcPct val="150000"/>
              </a:lnSpc>
              <a:spcBef>
                <a:spcPct val="0"/>
              </a:spcBef>
              <a:spcAft>
                <a:spcPct val="0"/>
              </a:spcAft>
              <a:buFont typeface="Wingdings"/>
              <a:buChar char="à"/>
            </a:pPr>
            <a:r>
              <a:rPr lang="en-US" sz="1600" smtClean="0">
                <a:solidFill>
                  <a:prstClr val="black"/>
                </a:solidFill>
                <a:latin typeface="Century Gothic" pitchFamily="34" charset="0"/>
                <a:ea typeface="Kozuka Gothic Pro H" pitchFamily="34" charset="-128"/>
                <a:sym typeface="Wingdings" pitchFamily="2" charset="2"/>
              </a:rPr>
              <a:t>Tidak hanya berfokus pada “apa yang diajarkan”</a:t>
            </a:r>
          </a:p>
          <a:p>
            <a:pPr marL="285750" indent="-285750" fontAlgn="base">
              <a:lnSpc>
                <a:spcPct val="150000"/>
              </a:lnSpc>
              <a:spcBef>
                <a:spcPct val="0"/>
              </a:spcBef>
              <a:spcAft>
                <a:spcPct val="0"/>
              </a:spcAft>
              <a:buFont typeface="Wingdings"/>
              <a:buChar char="à"/>
            </a:pPr>
            <a:r>
              <a:rPr lang="en-US" sz="1600" smtClean="0">
                <a:solidFill>
                  <a:prstClr val="black"/>
                </a:solidFill>
                <a:latin typeface="Century Gothic" pitchFamily="34" charset="0"/>
                <a:ea typeface="Kozuka Gothic Pro H" pitchFamily="34" charset="-128"/>
                <a:sym typeface="Wingdings" pitchFamily="2" charset="2"/>
              </a:rPr>
              <a:t>Berfokus juga pada “bagaimana cara mengajarkannya”</a:t>
            </a:r>
          </a:p>
          <a:p>
            <a:pPr marL="285750" indent="-285750" fontAlgn="base">
              <a:lnSpc>
                <a:spcPct val="150000"/>
              </a:lnSpc>
              <a:spcBef>
                <a:spcPct val="0"/>
              </a:spcBef>
              <a:spcAft>
                <a:spcPct val="0"/>
              </a:spcAft>
              <a:buFont typeface="Wingdings"/>
              <a:buChar char="à"/>
            </a:pPr>
            <a:r>
              <a:rPr lang="en-US" sz="1600" smtClean="0">
                <a:solidFill>
                  <a:prstClr val="black"/>
                </a:solidFill>
                <a:latin typeface="Century Gothic" pitchFamily="34" charset="0"/>
              </a:rPr>
              <a:t>Bertujuan </a:t>
            </a:r>
            <a:r>
              <a:rPr lang="id-ID" sz="1600" smtClean="0">
                <a:solidFill>
                  <a:prstClr val="black"/>
                </a:solidFill>
                <a:latin typeface="Century Gothic" pitchFamily="34" charset="0"/>
              </a:rPr>
              <a:t>mengembangkan </a:t>
            </a:r>
            <a:r>
              <a:rPr lang="id-ID" sz="1600">
                <a:solidFill>
                  <a:prstClr val="black"/>
                </a:solidFill>
                <a:latin typeface="Century Gothic" pitchFamily="34" charset="0"/>
              </a:rPr>
              <a:t>dan meningkatkan pendidikan individual yang akan terus mendefinisikan cara anak-anak masa depan bekerja dan </a:t>
            </a:r>
            <a:r>
              <a:rPr lang="id-ID" sz="1600" smtClean="0">
                <a:solidFill>
                  <a:prstClr val="black"/>
                </a:solidFill>
                <a:latin typeface="Century Gothic" pitchFamily="34" charset="0"/>
              </a:rPr>
              <a:t>hidup</a:t>
            </a:r>
            <a:r>
              <a:rPr lang="en-US" sz="1600">
                <a:solidFill>
                  <a:prstClr val="black"/>
                </a:solidFill>
                <a:latin typeface="Century Gothic" pitchFamily="34" charset="0"/>
              </a:rPr>
              <a:t> </a:t>
            </a:r>
            <a:r>
              <a:rPr lang="en-US" sz="1600" smtClean="0">
                <a:solidFill>
                  <a:prstClr val="black"/>
                </a:solidFill>
                <a:latin typeface="Century Gothic" pitchFamily="34" charset="0"/>
              </a:rPr>
              <a:t>dengan berkolaborasi seluas-luasnya dalam memecahkan permasalahan.</a:t>
            </a:r>
          </a:p>
          <a:p>
            <a:pPr marL="285750" indent="-285750" fontAlgn="base">
              <a:lnSpc>
                <a:spcPct val="150000"/>
              </a:lnSpc>
              <a:spcBef>
                <a:spcPct val="0"/>
              </a:spcBef>
              <a:spcAft>
                <a:spcPct val="0"/>
              </a:spcAft>
              <a:buFont typeface="Wingdings"/>
              <a:buChar char="à"/>
            </a:pPr>
            <a:r>
              <a:rPr lang="en-US" sz="1600" smtClean="0">
                <a:solidFill>
                  <a:prstClr val="black"/>
                </a:solidFill>
                <a:latin typeface="Century Gothic" pitchFamily="34" charset="0"/>
                <a:ea typeface="Kozuka Gothic Pro H" pitchFamily="34" charset="-128"/>
              </a:rPr>
              <a:t>Menggunakan teknologi dari Revolusi Industri 4.0 dalam pembelajaran.</a:t>
            </a:r>
            <a:endParaRPr lang="en-US" sz="1600" dirty="0" smtClean="0">
              <a:solidFill>
                <a:prstClr val="black"/>
              </a:solidFill>
              <a:latin typeface="Century Gothic" pitchFamily="34" charset="0"/>
              <a:ea typeface="Kozuka Gothic Pro H" pitchFamily="34" charset="-128"/>
            </a:endParaRPr>
          </a:p>
        </p:txBody>
      </p:sp>
    </p:spTree>
    <p:extLst>
      <p:ext uri="{BB962C8B-B14F-4D97-AF65-F5344CB8AC3E}">
        <p14:creationId xmlns:p14="http://schemas.microsoft.com/office/powerpoint/2010/main" val="4039517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83113" y="361950"/>
            <a:ext cx="460887" cy="381000"/>
          </a:xfrm>
          <a:prstGeom prst="rect">
            <a:avLst/>
          </a:prstGeom>
          <a:solidFill>
            <a:srgbClr val="D2E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457199" y="357484"/>
            <a:ext cx="8225913" cy="400110"/>
          </a:xfrm>
          <a:prstGeom prst="rect">
            <a:avLst/>
          </a:prstGeom>
          <a:noFill/>
        </p:spPr>
        <p:txBody>
          <a:bodyPr wrap="square" rtlCol="0">
            <a:spAutoFit/>
          </a:bodyPr>
          <a:lstStyle/>
          <a:p>
            <a:pPr marL="6350" lvl="1">
              <a:spcAft>
                <a:spcPts val="1200"/>
              </a:spcAft>
            </a:pPr>
            <a:r>
              <a:rPr lang="en-US" sz="2000" i="1" smtClean="0">
                <a:latin typeface="Century Gothic" pitchFamily="34" charset="0"/>
              </a:rPr>
              <a:t>Blended Learning </a:t>
            </a:r>
            <a:r>
              <a:rPr lang="en-US" sz="2000" smtClean="0">
                <a:latin typeface="Century Gothic" pitchFamily="34" charset="0"/>
              </a:rPr>
              <a:t>Untuk Kegiatan/Keterampilan Fisik (Praktek)</a:t>
            </a:r>
            <a:endParaRPr lang="en-US" sz="2000">
              <a:latin typeface="Century Gothic" pitchFamily="34" charset="0"/>
            </a:endParaRPr>
          </a:p>
        </p:txBody>
      </p:sp>
      <p:sp>
        <p:nvSpPr>
          <p:cNvPr id="7" name="Rounded Rectangle 6"/>
          <p:cNvSpPr/>
          <p:nvPr/>
        </p:nvSpPr>
        <p:spPr>
          <a:xfrm>
            <a:off x="1212473" y="1085257"/>
            <a:ext cx="1752600" cy="266700"/>
          </a:xfrm>
          <a:prstGeom prst="roundRect">
            <a:avLst>
              <a:gd name="adj" fmla="val 328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smtClean="0">
                <a:effectLst>
                  <a:outerShdw blurRad="38100" dist="38100" dir="2700000" algn="tl">
                    <a:srgbClr val="000000">
                      <a:alpha val="43137"/>
                    </a:srgbClr>
                  </a:outerShdw>
                </a:effectLst>
                <a:latin typeface="Century Gothic" pitchFamily="34" charset="0"/>
              </a:rPr>
              <a:t>Pengantar Guru</a:t>
            </a:r>
            <a:endParaRPr lang="id-ID" sz="900">
              <a:effectLst>
                <a:outerShdw blurRad="38100" dist="38100" dir="2700000" algn="tl">
                  <a:srgbClr val="000000">
                    <a:alpha val="43137"/>
                  </a:srgbClr>
                </a:outerShdw>
              </a:effectLst>
              <a:latin typeface="Century Gothic" pitchFamily="34" charset="0"/>
            </a:endParaRPr>
          </a:p>
        </p:txBody>
      </p:sp>
      <p:sp>
        <p:nvSpPr>
          <p:cNvPr id="10" name="Rectangle 9"/>
          <p:cNvSpPr/>
          <p:nvPr/>
        </p:nvSpPr>
        <p:spPr>
          <a:xfrm>
            <a:off x="1212473" y="1732957"/>
            <a:ext cx="175260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900" smtClean="0">
                <a:effectLst>
                  <a:outerShdw blurRad="38100" dist="38100" dir="2700000" algn="tl">
                    <a:srgbClr val="000000">
                      <a:alpha val="43137"/>
                    </a:srgbClr>
                  </a:outerShdw>
                </a:effectLst>
                <a:latin typeface="Century Gothic" pitchFamily="34" charset="0"/>
              </a:rPr>
              <a:t>Siswa menonton video pembelajaran</a:t>
            </a:r>
            <a:endParaRPr lang="id-ID" sz="900">
              <a:effectLst>
                <a:outerShdw blurRad="38100" dist="38100" dir="2700000" algn="tl">
                  <a:srgbClr val="000000">
                    <a:alpha val="43137"/>
                  </a:srgbClr>
                </a:outerShdw>
              </a:effectLst>
              <a:latin typeface="Century Gothic" pitchFamily="34" charset="0"/>
            </a:endParaRPr>
          </a:p>
        </p:txBody>
      </p:sp>
      <p:sp>
        <p:nvSpPr>
          <p:cNvPr id="11" name="Rectangle 10"/>
          <p:cNvSpPr/>
          <p:nvPr/>
        </p:nvSpPr>
        <p:spPr>
          <a:xfrm>
            <a:off x="1212473" y="2494957"/>
            <a:ext cx="175260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00" smtClean="0">
                <a:effectLst>
                  <a:outerShdw blurRad="38100" dist="38100" dir="2700000" algn="tl">
                    <a:srgbClr val="000000">
                      <a:alpha val="43137"/>
                    </a:srgbClr>
                  </a:outerShdw>
                </a:effectLst>
                <a:latin typeface="Century Gothic" pitchFamily="34" charset="0"/>
              </a:rPr>
              <a:t>Siswa mengerjakan soal latihan</a:t>
            </a:r>
            <a:endParaRPr lang="id-ID" sz="1000">
              <a:effectLst>
                <a:outerShdw blurRad="38100" dist="38100" dir="2700000" algn="tl">
                  <a:srgbClr val="000000">
                    <a:alpha val="43137"/>
                  </a:srgbClr>
                </a:outerShdw>
              </a:effectLst>
              <a:latin typeface="Century Gothic" pitchFamily="34" charset="0"/>
            </a:endParaRPr>
          </a:p>
        </p:txBody>
      </p:sp>
      <p:sp>
        <p:nvSpPr>
          <p:cNvPr id="12" name="Rectangle 11"/>
          <p:cNvSpPr/>
          <p:nvPr/>
        </p:nvSpPr>
        <p:spPr>
          <a:xfrm>
            <a:off x="1212473" y="3256957"/>
            <a:ext cx="17526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smtClean="0">
                <a:effectLst>
                  <a:outerShdw blurRad="38100" dist="38100" dir="2700000" algn="tl">
                    <a:srgbClr val="000000">
                      <a:alpha val="43137"/>
                    </a:srgbClr>
                  </a:outerShdw>
                </a:effectLst>
                <a:latin typeface="Century Gothic" pitchFamily="34" charset="0"/>
              </a:rPr>
              <a:t>Siswa praktek di sekolah</a:t>
            </a:r>
            <a:endParaRPr lang="id-ID" sz="1000" i="1">
              <a:effectLst>
                <a:outerShdw blurRad="38100" dist="38100" dir="2700000" algn="tl">
                  <a:srgbClr val="000000">
                    <a:alpha val="43137"/>
                  </a:srgbClr>
                </a:outerShdw>
              </a:effectLst>
              <a:latin typeface="Century Gothic" pitchFamily="34" charset="0"/>
            </a:endParaRPr>
          </a:p>
        </p:txBody>
      </p:sp>
      <p:cxnSp>
        <p:nvCxnSpPr>
          <p:cNvPr id="13" name="Straight Arrow Connector 12"/>
          <p:cNvCxnSpPr>
            <a:endCxn id="10" idx="0"/>
          </p:cNvCxnSpPr>
          <p:nvPr/>
        </p:nvCxnSpPr>
        <p:spPr>
          <a:xfrm>
            <a:off x="2088773" y="1351957"/>
            <a:ext cx="0" cy="381000"/>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2"/>
            <a:endCxn id="11" idx="0"/>
          </p:cNvCxnSpPr>
          <p:nvPr/>
        </p:nvCxnSpPr>
        <p:spPr>
          <a:xfrm>
            <a:off x="2088773" y="2113957"/>
            <a:ext cx="0" cy="381000"/>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2"/>
            <a:endCxn id="12" idx="0"/>
          </p:cNvCxnSpPr>
          <p:nvPr/>
        </p:nvCxnSpPr>
        <p:spPr>
          <a:xfrm>
            <a:off x="2088773" y="2875957"/>
            <a:ext cx="0" cy="381000"/>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Diamond 16"/>
          <p:cNvSpPr/>
          <p:nvPr/>
        </p:nvSpPr>
        <p:spPr>
          <a:xfrm>
            <a:off x="3657600" y="3180164"/>
            <a:ext cx="1752600" cy="534586"/>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smtClean="0">
                <a:effectLst>
                  <a:outerShdw blurRad="38100" dist="38100" dir="2700000" algn="tl">
                    <a:srgbClr val="000000">
                      <a:alpha val="43137"/>
                    </a:srgbClr>
                  </a:outerShdw>
                </a:effectLst>
                <a:latin typeface="Century Gothic" pitchFamily="34" charset="0"/>
              </a:rPr>
              <a:t>Siswa bisa?</a:t>
            </a:r>
            <a:endParaRPr lang="id-ID" sz="900">
              <a:effectLst>
                <a:outerShdw blurRad="38100" dist="38100" dir="2700000" algn="tl">
                  <a:srgbClr val="000000">
                    <a:alpha val="43137"/>
                  </a:srgbClr>
                </a:outerShdw>
              </a:effectLst>
              <a:latin typeface="Century Gothic" pitchFamily="34" charset="0"/>
            </a:endParaRPr>
          </a:p>
        </p:txBody>
      </p:sp>
      <p:cxnSp>
        <p:nvCxnSpPr>
          <p:cNvPr id="18" name="Straight Arrow Connector 17"/>
          <p:cNvCxnSpPr>
            <a:stCxn id="12" idx="3"/>
            <a:endCxn id="17" idx="1"/>
          </p:cNvCxnSpPr>
          <p:nvPr/>
        </p:nvCxnSpPr>
        <p:spPr>
          <a:xfrm>
            <a:off x="2965073" y="3447457"/>
            <a:ext cx="692527" cy="0"/>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6324600" y="2778091"/>
            <a:ext cx="1752600" cy="381000"/>
          </a:xfrm>
          <a:prstGeom prst="roundRect">
            <a:avLst>
              <a:gd name="adj" fmla="val 328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smtClean="0">
                <a:effectLst>
                  <a:outerShdw blurRad="38100" dist="38100" dir="2700000" algn="tl">
                    <a:srgbClr val="000000">
                      <a:alpha val="43137"/>
                    </a:srgbClr>
                  </a:outerShdw>
                </a:effectLst>
                <a:latin typeface="Century Gothic" pitchFamily="34" charset="0"/>
              </a:rPr>
              <a:t>Penilaian / Evaluasi</a:t>
            </a:r>
            <a:endParaRPr lang="id-ID" sz="1000">
              <a:effectLst>
                <a:outerShdw blurRad="38100" dist="38100" dir="2700000" algn="tl">
                  <a:srgbClr val="000000">
                    <a:alpha val="43137"/>
                  </a:srgbClr>
                </a:outerShdw>
              </a:effectLst>
              <a:latin typeface="Century Gothic" pitchFamily="34" charset="0"/>
            </a:endParaRPr>
          </a:p>
        </p:txBody>
      </p:sp>
      <p:cxnSp>
        <p:nvCxnSpPr>
          <p:cNvPr id="20" name="Straight Arrow Connector 19"/>
          <p:cNvCxnSpPr>
            <a:stCxn id="35" idx="3"/>
            <a:endCxn id="19" idx="1"/>
          </p:cNvCxnSpPr>
          <p:nvPr/>
        </p:nvCxnSpPr>
        <p:spPr>
          <a:xfrm>
            <a:off x="5410200" y="2514303"/>
            <a:ext cx="914400" cy="454288"/>
          </a:xfrm>
          <a:prstGeom prst="bentConnector3">
            <a:avLst>
              <a:gd name="adj1" fmla="val 50000"/>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7" idx="3"/>
            <a:endCxn id="19" idx="1"/>
          </p:cNvCxnSpPr>
          <p:nvPr/>
        </p:nvCxnSpPr>
        <p:spPr>
          <a:xfrm flipV="1">
            <a:off x="5410200" y="2968591"/>
            <a:ext cx="914400" cy="478866"/>
          </a:xfrm>
          <a:prstGeom prst="bentConnector3">
            <a:avLst>
              <a:gd name="adj1" fmla="val 50000"/>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29469" y="2912870"/>
            <a:ext cx="510076" cy="246221"/>
          </a:xfrm>
          <a:prstGeom prst="rect">
            <a:avLst/>
          </a:prstGeom>
          <a:noFill/>
        </p:spPr>
        <p:txBody>
          <a:bodyPr wrap="none" rtlCol="0">
            <a:spAutoFit/>
          </a:bodyPr>
          <a:lstStyle/>
          <a:p>
            <a:r>
              <a:rPr lang="en-US" sz="1000" b="1" smtClean="0"/>
              <a:t>TIDAK</a:t>
            </a:r>
            <a:endParaRPr lang="id-ID" sz="1000" b="1"/>
          </a:p>
        </p:txBody>
      </p:sp>
      <p:sp>
        <p:nvSpPr>
          <p:cNvPr id="34" name="TextBox 33"/>
          <p:cNvSpPr txBox="1"/>
          <p:nvPr/>
        </p:nvSpPr>
        <p:spPr>
          <a:xfrm>
            <a:off x="5386064" y="3201236"/>
            <a:ext cx="328936" cy="246221"/>
          </a:xfrm>
          <a:prstGeom prst="rect">
            <a:avLst/>
          </a:prstGeom>
          <a:noFill/>
        </p:spPr>
        <p:txBody>
          <a:bodyPr wrap="none" rtlCol="0">
            <a:spAutoFit/>
          </a:bodyPr>
          <a:lstStyle/>
          <a:p>
            <a:r>
              <a:rPr lang="en-US" sz="1000" b="1" smtClean="0"/>
              <a:t>YA</a:t>
            </a:r>
            <a:endParaRPr lang="id-ID" sz="1000" b="1"/>
          </a:p>
        </p:txBody>
      </p:sp>
      <p:sp>
        <p:nvSpPr>
          <p:cNvPr id="35" name="Rectangle 34"/>
          <p:cNvSpPr/>
          <p:nvPr/>
        </p:nvSpPr>
        <p:spPr>
          <a:xfrm>
            <a:off x="3657600" y="2304457"/>
            <a:ext cx="1752600" cy="4196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smtClean="0">
                <a:effectLst>
                  <a:outerShdw blurRad="38100" dist="38100" dir="2700000" algn="tl">
                    <a:srgbClr val="000000">
                      <a:alpha val="43137"/>
                    </a:srgbClr>
                  </a:outerShdw>
                </a:effectLst>
                <a:latin typeface="Century Gothic" pitchFamily="34" charset="0"/>
              </a:rPr>
              <a:t>Penjelasan praktek oleh Guru</a:t>
            </a:r>
            <a:endParaRPr lang="id-ID" sz="900" i="1">
              <a:effectLst>
                <a:outerShdw blurRad="38100" dist="38100" dir="2700000" algn="tl">
                  <a:srgbClr val="000000">
                    <a:alpha val="43137"/>
                  </a:srgbClr>
                </a:outerShdw>
              </a:effectLst>
              <a:latin typeface="Century Gothic" pitchFamily="34" charset="0"/>
            </a:endParaRPr>
          </a:p>
        </p:txBody>
      </p:sp>
      <p:cxnSp>
        <p:nvCxnSpPr>
          <p:cNvPr id="37" name="Straight Arrow Connector 36"/>
          <p:cNvCxnSpPr>
            <a:stCxn id="17" idx="0"/>
            <a:endCxn id="35" idx="2"/>
          </p:cNvCxnSpPr>
          <p:nvPr/>
        </p:nvCxnSpPr>
        <p:spPr>
          <a:xfrm flipV="1">
            <a:off x="4533900" y="2724149"/>
            <a:ext cx="0" cy="456015"/>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602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83113" y="361950"/>
            <a:ext cx="460887" cy="381000"/>
          </a:xfrm>
          <a:prstGeom prst="rect">
            <a:avLst/>
          </a:prstGeom>
          <a:solidFill>
            <a:srgbClr val="D2E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457200" y="357484"/>
            <a:ext cx="7086600" cy="400110"/>
          </a:xfrm>
          <a:prstGeom prst="rect">
            <a:avLst/>
          </a:prstGeom>
          <a:noFill/>
        </p:spPr>
        <p:txBody>
          <a:bodyPr wrap="square" rtlCol="0">
            <a:spAutoFit/>
          </a:bodyPr>
          <a:lstStyle/>
          <a:p>
            <a:pPr marL="6350" lvl="1">
              <a:spcAft>
                <a:spcPts val="1200"/>
              </a:spcAft>
            </a:pPr>
            <a:r>
              <a:rPr lang="en-US" sz="2000" i="1">
                <a:latin typeface="Century Gothic" pitchFamily="34" charset="0"/>
              </a:rPr>
              <a:t>Blended Learning </a:t>
            </a:r>
            <a:r>
              <a:rPr lang="en-US" sz="2000">
                <a:latin typeface="Century Gothic" pitchFamily="34" charset="0"/>
              </a:rPr>
              <a:t>untuk </a:t>
            </a:r>
            <a:r>
              <a:rPr lang="en-US" sz="2000" i="1">
                <a:latin typeface="Century Gothic" pitchFamily="34" charset="0"/>
              </a:rPr>
              <a:t>Flipped Classroom</a:t>
            </a:r>
          </a:p>
        </p:txBody>
      </p:sp>
      <p:sp>
        <p:nvSpPr>
          <p:cNvPr id="7" name="Rounded Rectangle 6"/>
          <p:cNvSpPr/>
          <p:nvPr/>
        </p:nvSpPr>
        <p:spPr>
          <a:xfrm>
            <a:off x="2634466" y="918006"/>
            <a:ext cx="1752600" cy="297478"/>
          </a:xfrm>
          <a:prstGeom prst="roundRect">
            <a:avLst>
              <a:gd name="adj" fmla="val 328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smtClean="0">
                <a:effectLst>
                  <a:outerShdw blurRad="38100" dist="38100" dir="2700000" algn="tl">
                    <a:srgbClr val="000000">
                      <a:alpha val="43137"/>
                    </a:srgbClr>
                  </a:outerShdw>
                </a:effectLst>
                <a:latin typeface="Century Gothic" pitchFamily="34" charset="0"/>
              </a:rPr>
              <a:t>Pengantar Guru</a:t>
            </a:r>
            <a:endParaRPr lang="id-ID" sz="900">
              <a:effectLst>
                <a:outerShdw blurRad="38100" dist="38100" dir="2700000" algn="tl">
                  <a:srgbClr val="000000">
                    <a:alpha val="43137"/>
                  </a:srgbClr>
                </a:outerShdw>
              </a:effectLst>
              <a:latin typeface="Century Gothic" pitchFamily="34" charset="0"/>
            </a:endParaRPr>
          </a:p>
        </p:txBody>
      </p:sp>
      <p:sp>
        <p:nvSpPr>
          <p:cNvPr id="10" name="Rectangle 9"/>
          <p:cNvSpPr/>
          <p:nvPr/>
        </p:nvSpPr>
        <p:spPr>
          <a:xfrm>
            <a:off x="2634466" y="1520284"/>
            <a:ext cx="17526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900" smtClean="0">
                <a:effectLst>
                  <a:outerShdw blurRad="38100" dist="38100" dir="2700000" algn="tl">
                    <a:srgbClr val="000000">
                      <a:alpha val="43137"/>
                    </a:srgbClr>
                  </a:outerShdw>
                </a:effectLst>
                <a:latin typeface="Century Gothic" pitchFamily="34" charset="0"/>
              </a:rPr>
              <a:t>Siswa menonton video/presentasi materi (online)</a:t>
            </a:r>
            <a:endParaRPr lang="id-ID" sz="900">
              <a:effectLst>
                <a:outerShdw blurRad="38100" dist="38100" dir="2700000" algn="tl">
                  <a:srgbClr val="000000">
                    <a:alpha val="43137"/>
                  </a:srgbClr>
                </a:outerShdw>
              </a:effectLst>
              <a:latin typeface="Century Gothic" pitchFamily="34" charset="0"/>
            </a:endParaRPr>
          </a:p>
        </p:txBody>
      </p:sp>
      <p:sp>
        <p:nvSpPr>
          <p:cNvPr id="11" name="Rectangle 10"/>
          <p:cNvSpPr/>
          <p:nvPr/>
        </p:nvSpPr>
        <p:spPr>
          <a:xfrm>
            <a:off x="2634466" y="2358484"/>
            <a:ext cx="17526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smtClean="0">
                <a:effectLst>
                  <a:outerShdw blurRad="38100" dist="38100" dir="2700000" algn="tl">
                    <a:srgbClr val="000000">
                      <a:alpha val="43137"/>
                    </a:srgbClr>
                  </a:outerShdw>
                </a:effectLst>
                <a:latin typeface="Century Gothic" pitchFamily="34" charset="0"/>
              </a:rPr>
              <a:t>Guru mereview materi di kelas dan mengecek pemahaman siswa</a:t>
            </a:r>
            <a:endParaRPr lang="id-ID" sz="900">
              <a:effectLst>
                <a:outerShdw blurRad="38100" dist="38100" dir="2700000" algn="tl">
                  <a:srgbClr val="000000">
                    <a:alpha val="43137"/>
                  </a:srgbClr>
                </a:outerShdw>
              </a:effectLst>
              <a:latin typeface="Century Gothic" pitchFamily="34" charset="0"/>
            </a:endParaRPr>
          </a:p>
        </p:txBody>
      </p:sp>
      <p:sp>
        <p:nvSpPr>
          <p:cNvPr id="12" name="Diamond 11"/>
          <p:cNvSpPr/>
          <p:nvPr/>
        </p:nvSpPr>
        <p:spPr>
          <a:xfrm>
            <a:off x="2634466" y="3196684"/>
            <a:ext cx="1752600" cy="457200"/>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smtClean="0">
                <a:effectLst>
                  <a:outerShdw blurRad="38100" dist="38100" dir="2700000" algn="tl">
                    <a:srgbClr val="000000">
                      <a:alpha val="43137"/>
                    </a:srgbClr>
                  </a:outerShdw>
                </a:effectLst>
                <a:latin typeface="Century Gothic" pitchFamily="34" charset="0"/>
              </a:rPr>
              <a:t>Siswa Paham?</a:t>
            </a:r>
            <a:endParaRPr lang="id-ID" sz="1000">
              <a:effectLst>
                <a:outerShdw blurRad="38100" dist="38100" dir="2700000" algn="tl">
                  <a:srgbClr val="000000">
                    <a:alpha val="43137"/>
                  </a:srgbClr>
                </a:outerShdw>
              </a:effectLst>
              <a:latin typeface="Century Gothic" pitchFamily="34" charset="0"/>
            </a:endParaRPr>
          </a:p>
        </p:txBody>
      </p:sp>
      <p:sp>
        <p:nvSpPr>
          <p:cNvPr id="13" name="Rectangle 12"/>
          <p:cNvSpPr/>
          <p:nvPr/>
        </p:nvSpPr>
        <p:spPr>
          <a:xfrm>
            <a:off x="685800" y="3177634"/>
            <a:ext cx="1439238" cy="4953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smtClean="0">
                <a:effectLst>
                  <a:outerShdw blurRad="38100" dist="38100" dir="2700000" algn="tl">
                    <a:srgbClr val="000000">
                      <a:alpha val="43137"/>
                    </a:srgbClr>
                  </a:outerShdw>
                </a:effectLst>
                <a:latin typeface="Century Gothic" pitchFamily="34" charset="0"/>
              </a:rPr>
              <a:t>Guru menjelaskan ulang</a:t>
            </a:r>
            <a:endParaRPr lang="id-ID" sz="900">
              <a:effectLst>
                <a:outerShdw blurRad="38100" dist="38100" dir="2700000" algn="tl">
                  <a:srgbClr val="000000">
                    <a:alpha val="43137"/>
                  </a:srgbClr>
                </a:outerShdw>
              </a:effectLst>
              <a:latin typeface="Century Gothic" pitchFamily="34" charset="0"/>
            </a:endParaRPr>
          </a:p>
        </p:txBody>
      </p:sp>
      <p:cxnSp>
        <p:nvCxnSpPr>
          <p:cNvPr id="15" name="Straight Arrow Connector 14"/>
          <p:cNvCxnSpPr>
            <a:stCxn id="10" idx="2"/>
            <a:endCxn id="11" idx="0"/>
          </p:cNvCxnSpPr>
          <p:nvPr/>
        </p:nvCxnSpPr>
        <p:spPr>
          <a:xfrm>
            <a:off x="3510766" y="2053684"/>
            <a:ext cx="0" cy="304800"/>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2"/>
            <a:endCxn id="12" idx="0"/>
          </p:cNvCxnSpPr>
          <p:nvPr/>
        </p:nvCxnSpPr>
        <p:spPr>
          <a:xfrm>
            <a:off x="3510766" y="2891884"/>
            <a:ext cx="0" cy="304800"/>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0"/>
            <a:endCxn id="11" idx="1"/>
          </p:cNvCxnSpPr>
          <p:nvPr/>
        </p:nvCxnSpPr>
        <p:spPr>
          <a:xfrm rot="5400000" flipH="1" flipV="1">
            <a:off x="1743717" y="2286886"/>
            <a:ext cx="552450" cy="1229047"/>
          </a:xfrm>
          <a:prstGeom prst="bentConnector2">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2"/>
            <a:endCxn id="10" idx="0"/>
          </p:cNvCxnSpPr>
          <p:nvPr/>
        </p:nvCxnSpPr>
        <p:spPr>
          <a:xfrm>
            <a:off x="3510766" y="1215484"/>
            <a:ext cx="0" cy="304800"/>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4" idx="0"/>
            <a:endCxn id="26" idx="2"/>
          </p:cNvCxnSpPr>
          <p:nvPr/>
        </p:nvCxnSpPr>
        <p:spPr>
          <a:xfrm flipV="1">
            <a:off x="6112452" y="3784049"/>
            <a:ext cx="0" cy="246888"/>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3" idx="3"/>
            <a:endCxn id="24" idx="1"/>
          </p:cNvCxnSpPr>
          <p:nvPr/>
        </p:nvCxnSpPr>
        <p:spPr>
          <a:xfrm>
            <a:off x="4387066" y="4194455"/>
            <a:ext cx="849086" cy="0"/>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2"/>
            <a:endCxn id="23" idx="0"/>
          </p:cNvCxnSpPr>
          <p:nvPr/>
        </p:nvCxnSpPr>
        <p:spPr>
          <a:xfrm>
            <a:off x="3510766" y="3653884"/>
            <a:ext cx="0" cy="319141"/>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1"/>
            <a:endCxn id="13" idx="3"/>
          </p:cNvCxnSpPr>
          <p:nvPr/>
        </p:nvCxnSpPr>
        <p:spPr>
          <a:xfrm flipH="1">
            <a:off x="2125038" y="3425284"/>
            <a:ext cx="509428" cy="0"/>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634466" y="3973025"/>
            <a:ext cx="1752600" cy="44285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900" smtClean="0">
                <a:effectLst>
                  <a:outerShdw blurRad="38100" dist="38100" dir="2700000" algn="tl">
                    <a:srgbClr val="000000">
                      <a:alpha val="43137"/>
                    </a:srgbClr>
                  </a:outerShdw>
                </a:effectLst>
                <a:latin typeface="Century Gothic" pitchFamily="34" charset="0"/>
              </a:rPr>
              <a:t>Complex Quiz / </a:t>
            </a:r>
          </a:p>
          <a:p>
            <a:pPr algn="ctr"/>
            <a:r>
              <a:rPr lang="en-US" sz="900" smtClean="0">
                <a:effectLst>
                  <a:outerShdw blurRad="38100" dist="38100" dir="2700000" algn="tl">
                    <a:srgbClr val="000000">
                      <a:alpha val="43137"/>
                    </a:srgbClr>
                  </a:outerShdw>
                </a:effectLst>
                <a:latin typeface="Century Gothic" pitchFamily="34" charset="0"/>
              </a:rPr>
              <a:t>Problem Solving</a:t>
            </a:r>
            <a:endParaRPr lang="id-ID" sz="900">
              <a:effectLst>
                <a:outerShdw blurRad="38100" dist="38100" dir="2700000" algn="tl">
                  <a:srgbClr val="000000">
                    <a:alpha val="43137"/>
                  </a:srgbClr>
                </a:outerShdw>
              </a:effectLst>
              <a:latin typeface="Century Gothic" pitchFamily="34" charset="0"/>
            </a:endParaRPr>
          </a:p>
        </p:txBody>
      </p:sp>
      <p:sp>
        <p:nvSpPr>
          <p:cNvPr id="24" name="Rectangle 23"/>
          <p:cNvSpPr/>
          <p:nvPr/>
        </p:nvSpPr>
        <p:spPr>
          <a:xfrm>
            <a:off x="5236152" y="4030937"/>
            <a:ext cx="1752600" cy="3270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smtClean="0">
                <a:effectLst>
                  <a:outerShdw blurRad="38100" dist="38100" dir="2700000" algn="tl">
                    <a:srgbClr val="000000">
                      <a:alpha val="43137"/>
                    </a:srgbClr>
                  </a:outerShdw>
                </a:effectLst>
                <a:latin typeface="Century Gothic" pitchFamily="34" charset="0"/>
              </a:rPr>
              <a:t>Review dari Guru</a:t>
            </a:r>
            <a:endParaRPr lang="id-ID" sz="900">
              <a:effectLst>
                <a:outerShdw blurRad="38100" dist="38100" dir="2700000" algn="tl">
                  <a:srgbClr val="000000">
                    <a:alpha val="43137"/>
                  </a:srgbClr>
                </a:outerShdw>
              </a:effectLst>
              <a:latin typeface="Century Gothic" pitchFamily="34" charset="0"/>
            </a:endParaRPr>
          </a:p>
        </p:txBody>
      </p:sp>
      <p:cxnSp>
        <p:nvCxnSpPr>
          <p:cNvPr id="25" name="Straight Arrow Connector 24"/>
          <p:cNvCxnSpPr>
            <a:stCxn id="26" idx="0"/>
            <a:endCxn id="32" idx="2"/>
          </p:cNvCxnSpPr>
          <p:nvPr/>
        </p:nvCxnSpPr>
        <p:spPr>
          <a:xfrm flipV="1">
            <a:off x="6112452" y="3068043"/>
            <a:ext cx="0" cy="273147"/>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236152" y="3341190"/>
            <a:ext cx="1752600" cy="4428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smtClean="0">
                <a:effectLst>
                  <a:outerShdw blurRad="38100" dist="38100" dir="2700000" algn="tl">
                    <a:srgbClr val="000000">
                      <a:alpha val="43137"/>
                    </a:srgbClr>
                  </a:outerShdw>
                </a:effectLst>
                <a:latin typeface="Century Gothic" pitchFamily="34" charset="0"/>
              </a:rPr>
              <a:t>Aktivitas Lab / Project / Penelitian</a:t>
            </a:r>
            <a:endParaRPr lang="id-ID" sz="900">
              <a:effectLst>
                <a:outerShdw blurRad="38100" dist="38100" dir="2700000" algn="tl">
                  <a:srgbClr val="000000">
                    <a:alpha val="43137"/>
                  </a:srgbClr>
                </a:outerShdw>
              </a:effectLst>
              <a:latin typeface="Century Gothic" pitchFamily="34" charset="0"/>
            </a:endParaRPr>
          </a:p>
        </p:txBody>
      </p:sp>
      <p:sp>
        <p:nvSpPr>
          <p:cNvPr id="27" name="Rounded Rectangle 26"/>
          <p:cNvSpPr/>
          <p:nvPr/>
        </p:nvSpPr>
        <p:spPr>
          <a:xfrm>
            <a:off x="5236152" y="1138291"/>
            <a:ext cx="1752600" cy="442859"/>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900" smtClean="0">
                <a:effectLst>
                  <a:outerShdw blurRad="38100" dist="38100" dir="2700000" algn="tl">
                    <a:srgbClr val="000000">
                      <a:alpha val="43137"/>
                    </a:srgbClr>
                  </a:outerShdw>
                </a:effectLst>
                <a:latin typeface="Century Gothic" pitchFamily="34" charset="0"/>
              </a:rPr>
              <a:t>Feedback dari Guru di kelas maya</a:t>
            </a:r>
            <a:endParaRPr lang="id-ID" sz="900">
              <a:effectLst>
                <a:outerShdw blurRad="38100" dist="38100" dir="2700000" algn="tl">
                  <a:srgbClr val="000000">
                    <a:alpha val="43137"/>
                  </a:srgbClr>
                </a:outerShdw>
              </a:effectLst>
              <a:latin typeface="Century Gothic" pitchFamily="34" charset="0"/>
            </a:endParaRPr>
          </a:p>
        </p:txBody>
      </p:sp>
      <p:sp>
        <p:nvSpPr>
          <p:cNvPr id="28" name="TextBox 27"/>
          <p:cNvSpPr txBox="1"/>
          <p:nvPr/>
        </p:nvSpPr>
        <p:spPr>
          <a:xfrm>
            <a:off x="2253466" y="3221177"/>
            <a:ext cx="478016" cy="230832"/>
          </a:xfrm>
          <a:prstGeom prst="rect">
            <a:avLst/>
          </a:prstGeom>
          <a:noFill/>
        </p:spPr>
        <p:txBody>
          <a:bodyPr wrap="none" rtlCol="0">
            <a:spAutoFit/>
          </a:bodyPr>
          <a:lstStyle/>
          <a:p>
            <a:r>
              <a:rPr lang="en-US" sz="900" b="1" smtClean="0"/>
              <a:t>TIDAK</a:t>
            </a:r>
            <a:endParaRPr lang="id-ID" sz="900" b="1"/>
          </a:p>
        </p:txBody>
      </p:sp>
      <p:sp>
        <p:nvSpPr>
          <p:cNvPr id="29" name="TextBox 28"/>
          <p:cNvSpPr txBox="1"/>
          <p:nvPr/>
        </p:nvSpPr>
        <p:spPr>
          <a:xfrm>
            <a:off x="3531582" y="3653884"/>
            <a:ext cx="314510" cy="230832"/>
          </a:xfrm>
          <a:prstGeom prst="rect">
            <a:avLst/>
          </a:prstGeom>
          <a:noFill/>
        </p:spPr>
        <p:txBody>
          <a:bodyPr wrap="none" rtlCol="0">
            <a:spAutoFit/>
          </a:bodyPr>
          <a:lstStyle/>
          <a:p>
            <a:r>
              <a:rPr lang="en-US" sz="900" b="1" smtClean="0"/>
              <a:t>YA</a:t>
            </a:r>
            <a:endParaRPr lang="id-ID" sz="900" b="1"/>
          </a:p>
        </p:txBody>
      </p:sp>
      <p:sp>
        <p:nvSpPr>
          <p:cNvPr id="32" name="Rectangle 31"/>
          <p:cNvSpPr/>
          <p:nvPr/>
        </p:nvSpPr>
        <p:spPr>
          <a:xfrm>
            <a:off x="5236152" y="2625184"/>
            <a:ext cx="1752600" cy="44285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900" smtClean="0">
                <a:effectLst>
                  <a:outerShdw blurRad="38100" dist="38100" dir="2700000" algn="tl">
                    <a:srgbClr val="000000">
                      <a:alpha val="43137"/>
                    </a:srgbClr>
                  </a:outerShdw>
                </a:effectLst>
                <a:latin typeface="Century Gothic" pitchFamily="34" charset="0"/>
              </a:rPr>
              <a:t>Siswa berkolaborasi membuat laporan</a:t>
            </a:r>
            <a:endParaRPr lang="id-ID" sz="900">
              <a:effectLst>
                <a:outerShdw blurRad="38100" dist="38100" dir="2700000" algn="tl">
                  <a:srgbClr val="000000">
                    <a:alpha val="43137"/>
                  </a:srgbClr>
                </a:outerShdw>
              </a:effectLst>
              <a:latin typeface="Century Gothic" pitchFamily="34" charset="0"/>
            </a:endParaRPr>
          </a:p>
        </p:txBody>
      </p:sp>
      <p:sp>
        <p:nvSpPr>
          <p:cNvPr id="34" name="Rectangle 33"/>
          <p:cNvSpPr/>
          <p:nvPr/>
        </p:nvSpPr>
        <p:spPr>
          <a:xfrm>
            <a:off x="5236152" y="1915625"/>
            <a:ext cx="1752600" cy="44285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900" smtClean="0">
                <a:effectLst>
                  <a:outerShdw blurRad="38100" dist="38100" dir="2700000" algn="tl">
                    <a:srgbClr val="000000">
                      <a:alpha val="43137"/>
                    </a:srgbClr>
                  </a:outerShdw>
                </a:effectLst>
                <a:latin typeface="Century Gothic" pitchFamily="34" charset="0"/>
              </a:rPr>
              <a:t>Laporan dikumpulkan di kelas maya</a:t>
            </a:r>
            <a:endParaRPr lang="id-ID" sz="900">
              <a:effectLst>
                <a:outerShdw blurRad="38100" dist="38100" dir="2700000" algn="tl">
                  <a:srgbClr val="000000">
                    <a:alpha val="43137"/>
                  </a:srgbClr>
                </a:outerShdw>
              </a:effectLst>
              <a:latin typeface="Century Gothic" pitchFamily="34" charset="0"/>
            </a:endParaRPr>
          </a:p>
        </p:txBody>
      </p:sp>
      <p:cxnSp>
        <p:nvCxnSpPr>
          <p:cNvPr id="35" name="Straight Arrow Connector 34"/>
          <p:cNvCxnSpPr>
            <a:stCxn id="32" idx="0"/>
            <a:endCxn id="34" idx="2"/>
          </p:cNvCxnSpPr>
          <p:nvPr/>
        </p:nvCxnSpPr>
        <p:spPr>
          <a:xfrm flipV="1">
            <a:off x="6112452" y="2358484"/>
            <a:ext cx="0" cy="266700"/>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4" idx="0"/>
            <a:endCxn id="27" idx="2"/>
          </p:cNvCxnSpPr>
          <p:nvPr/>
        </p:nvCxnSpPr>
        <p:spPr>
          <a:xfrm flipV="1">
            <a:off x="6112452" y="1581150"/>
            <a:ext cx="0" cy="334475"/>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2278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Subtitle 2"/>
          <p:cNvSpPr txBox="1">
            <a:spLocks/>
          </p:cNvSpPr>
          <p:nvPr/>
        </p:nvSpPr>
        <p:spPr>
          <a:xfrm>
            <a:off x="2438400" y="285750"/>
            <a:ext cx="5562600" cy="1371600"/>
          </a:xfrm>
          <a:prstGeom prst="rect">
            <a:avLst/>
          </a:prstGeom>
        </p:spPr>
        <p:txBody>
          <a:bodyPr vert="horz" lIns="91440" tIns="45720" rIns="91440" bIns="45720" rtlCol="0">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indent="0" algn="ctr">
              <a:buClr>
                <a:srgbClr val="1F497D"/>
              </a:buClr>
              <a:buFont typeface="Wingdings" charset="2"/>
              <a:buNone/>
            </a:pPr>
            <a:r>
              <a:rPr lang="en-US" sz="5400" dirty="0" err="1" smtClean="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atin typeface="Freestyle Script" pitchFamily="66" charset="0"/>
              </a:rPr>
              <a:t>Matur</a:t>
            </a:r>
            <a:r>
              <a:rPr lang="en-US" sz="5400" dirty="0" smtClean="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atin typeface="Freestyle Script" pitchFamily="66" charset="0"/>
              </a:rPr>
              <a:t> </a:t>
            </a:r>
            <a:r>
              <a:rPr lang="en-US" sz="5400" dirty="0" err="1" smtClean="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atin typeface="Freestyle Script" pitchFamily="66" charset="0"/>
              </a:rPr>
              <a:t>Nuwun</a:t>
            </a:r>
            <a:endParaRPr lang="en-US" sz="5400" dirty="0" smtClean="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atin typeface="Freestyle Script" pitchFamily="66" charset="0"/>
            </a:endParaRPr>
          </a:p>
          <a:p>
            <a:pPr marL="45720" indent="0" algn="ctr">
              <a:buClr>
                <a:srgbClr val="1F497D"/>
              </a:buClr>
              <a:buFont typeface="Wingdings" charset="2"/>
              <a:buNone/>
            </a:pPr>
            <a:r>
              <a:rPr lang="en-US" sz="5400" dirty="0" err="1" smtClean="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atin typeface="Freestyle Script" pitchFamily="66" charset="0"/>
              </a:rPr>
              <a:t>Ika</a:t>
            </a:r>
            <a:r>
              <a:rPr lang="en-US" sz="5400" dirty="0" smtClean="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atin typeface="Freestyle Script" pitchFamily="66" charset="0"/>
              </a:rPr>
              <a:t> </a:t>
            </a:r>
            <a:r>
              <a:rPr lang="en-US" sz="5400" dirty="0" err="1" smtClean="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atin typeface="Freestyle Script" pitchFamily="66" charset="0"/>
              </a:rPr>
              <a:t>Kartika</a:t>
            </a:r>
            <a:r>
              <a:rPr lang="en-US" sz="5400" dirty="0" smtClean="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atin typeface="Freestyle Script" pitchFamily="66" charset="0"/>
              </a:rPr>
              <a:t>, </a:t>
            </a:r>
            <a:r>
              <a:rPr lang="en-US" sz="5400" dirty="0" err="1" smtClean="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atin typeface="Freestyle Script" pitchFamily="66" charset="0"/>
              </a:rPr>
              <a:t>M.Pd.Si</a:t>
            </a:r>
            <a:endParaRPr lang="en-US" sz="5400"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atin typeface="Freestyle Script" pitchFamily="66" charset="0"/>
            </a:endParaRPr>
          </a:p>
        </p:txBody>
      </p:sp>
    </p:spTree>
    <p:extLst>
      <p:ext uri="{BB962C8B-B14F-4D97-AF65-F5344CB8AC3E}">
        <p14:creationId xmlns:p14="http://schemas.microsoft.com/office/powerpoint/2010/main" val="2829866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83113" y="361950"/>
            <a:ext cx="460887" cy="381000"/>
          </a:xfrm>
          <a:prstGeom prst="rect">
            <a:avLst/>
          </a:prstGeom>
          <a:solidFill>
            <a:srgbClr val="D2E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57200" y="1276350"/>
            <a:ext cx="4038600" cy="1661993"/>
          </a:xfrm>
          <a:prstGeom prst="rect">
            <a:avLst/>
          </a:prstGeom>
        </p:spPr>
        <p:txBody>
          <a:bodyPr wrap="square">
            <a:spAutoFit/>
          </a:bodyPr>
          <a:lstStyle/>
          <a:p>
            <a:pPr marL="347663" indent="-347663">
              <a:spcAft>
                <a:spcPts val="1200"/>
              </a:spcAft>
              <a:buFont typeface="+mj-lt"/>
              <a:buAutoNum type="arabicParenR"/>
              <a:defRPr/>
            </a:pPr>
            <a:r>
              <a:rPr lang="en-US" smtClean="0">
                <a:latin typeface="Century Gothic" pitchFamily="34" charset="0"/>
              </a:rPr>
              <a:t>Digunakan setiap hari?</a:t>
            </a:r>
            <a:endParaRPr lang="en-US">
              <a:latin typeface="Century Gothic" pitchFamily="34" charset="0"/>
            </a:endParaRPr>
          </a:p>
          <a:p>
            <a:pPr marL="347663" indent="-347663">
              <a:spcAft>
                <a:spcPts val="1200"/>
              </a:spcAft>
              <a:buFont typeface="+mj-lt"/>
              <a:buAutoNum type="arabicParenR"/>
              <a:defRPr/>
            </a:pPr>
            <a:r>
              <a:rPr lang="en-US" smtClean="0">
                <a:latin typeface="Century Gothic" pitchFamily="34" charset="0"/>
              </a:rPr>
              <a:t>Jarang digunakan?</a:t>
            </a:r>
            <a:endParaRPr lang="en-US">
              <a:latin typeface="Century Gothic" pitchFamily="34" charset="0"/>
            </a:endParaRPr>
          </a:p>
          <a:p>
            <a:pPr marL="347663" indent="-347663">
              <a:spcAft>
                <a:spcPts val="1200"/>
              </a:spcAft>
              <a:buFont typeface="+mj-lt"/>
              <a:buAutoNum type="arabicParenR"/>
              <a:defRPr/>
            </a:pPr>
            <a:r>
              <a:rPr lang="en-US" smtClean="0">
                <a:latin typeface="Century Gothic" pitchFamily="34" charset="0"/>
              </a:rPr>
              <a:t>Tidak pernah digunakan?</a:t>
            </a:r>
          </a:p>
          <a:p>
            <a:pPr marL="347663" indent="-347663">
              <a:spcAft>
                <a:spcPts val="1200"/>
              </a:spcAft>
              <a:buFont typeface="+mj-lt"/>
              <a:buAutoNum type="arabicParenR"/>
              <a:defRPr/>
            </a:pPr>
            <a:r>
              <a:rPr lang="en-US" smtClean="0">
                <a:latin typeface="Century Gothic" pitchFamily="34" charset="0"/>
              </a:rPr>
              <a:t>Tidak tahu.</a:t>
            </a:r>
            <a:endParaRPr lang="en-US" dirty="0">
              <a:latin typeface="Century Gothic" pitchFamily="34" charset="0"/>
            </a:endParaRPr>
          </a:p>
        </p:txBody>
      </p:sp>
      <p:sp>
        <p:nvSpPr>
          <p:cNvPr id="8" name="TextBox 7"/>
          <p:cNvSpPr txBox="1"/>
          <p:nvPr/>
        </p:nvSpPr>
        <p:spPr>
          <a:xfrm>
            <a:off x="457200" y="357484"/>
            <a:ext cx="7086600" cy="461665"/>
          </a:xfrm>
          <a:prstGeom prst="rect">
            <a:avLst/>
          </a:prstGeom>
          <a:noFill/>
        </p:spPr>
        <p:txBody>
          <a:bodyPr wrap="square" rtlCol="0">
            <a:spAutoFit/>
          </a:bodyPr>
          <a:lstStyle/>
          <a:p>
            <a:r>
              <a:rPr lang="en-US" sz="2400" smtClean="0">
                <a:latin typeface="Century Gothic" pitchFamily="34" charset="0"/>
              </a:rPr>
              <a:t>Bagaimana Pemanfaatan Lab di Sekolah</a:t>
            </a:r>
            <a:r>
              <a:rPr lang="en-US" sz="2400" smtClean="0">
                <a:latin typeface="Arial" pitchFamily="34" charset="0"/>
                <a:cs typeface="Arial" pitchFamily="34" charset="0"/>
              </a:rPr>
              <a:t>?</a:t>
            </a:r>
            <a:endParaRPr lang="en-US" sz="2400">
              <a:latin typeface="Arial" pitchFamily="34" charset="0"/>
              <a:cs typeface="Arial" pitchFamily="34" charset="0"/>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4800600" y="1757613"/>
            <a:ext cx="3505200" cy="2490537"/>
          </a:xfrm>
          <a:prstGeom prst="rect">
            <a:avLst/>
          </a:prstGeom>
          <a:ln>
            <a:noFill/>
          </a:ln>
          <a:effectLst>
            <a:outerShdw blurRad="165100" dist="63500" dir="2700000" algn="tl" rotWithShape="0">
              <a:srgbClr val="333333">
                <a:alpha val="65000"/>
              </a:srgbClr>
            </a:outerShdw>
          </a:effectLst>
        </p:spPr>
      </p:pic>
    </p:spTree>
    <p:extLst>
      <p:ext uri="{BB962C8B-B14F-4D97-AF65-F5344CB8AC3E}">
        <p14:creationId xmlns:p14="http://schemas.microsoft.com/office/powerpoint/2010/main" val="1679433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83113" y="361950"/>
            <a:ext cx="460887" cy="381000"/>
          </a:xfrm>
          <a:prstGeom prst="rect">
            <a:avLst/>
          </a:prstGeom>
          <a:solidFill>
            <a:srgbClr val="D2E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57200" y="1276350"/>
            <a:ext cx="6096000" cy="1231106"/>
          </a:xfrm>
          <a:prstGeom prst="rect">
            <a:avLst/>
          </a:prstGeom>
        </p:spPr>
        <p:txBody>
          <a:bodyPr wrap="square">
            <a:spAutoFit/>
          </a:bodyPr>
          <a:lstStyle/>
          <a:p>
            <a:pPr marL="347663" indent="-347663">
              <a:spcAft>
                <a:spcPts val="1200"/>
              </a:spcAft>
              <a:buFont typeface="+mj-lt"/>
              <a:buAutoNum type="arabicParenR"/>
              <a:defRPr/>
            </a:pPr>
            <a:r>
              <a:rPr lang="en-US">
                <a:latin typeface="Century Gothic" pitchFamily="34" charset="0"/>
              </a:rPr>
              <a:t>Siswa belajar </a:t>
            </a:r>
            <a:r>
              <a:rPr lang="en-US" b="1">
                <a:latin typeface="Century Gothic" pitchFamily="34" charset="0"/>
              </a:rPr>
              <a:t>tentang</a:t>
            </a:r>
            <a:r>
              <a:rPr lang="en-US">
                <a:latin typeface="Century Gothic" pitchFamily="34" charset="0"/>
              </a:rPr>
              <a:t> TIK?</a:t>
            </a:r>
          </a:p>
          <a:p>
            <a:pPr marL="347663" indent="-347663">
              <a:spcAft>
                <a:spcPts val="1200"/>
              </a:spcAft>
              <a:buFont typeface="+mj-lt"/>
              <a:buAutoNum type="arabicParenR"/>
              <a:defRPr/>
            </a:pPr>
            <a:r>
              <a:rPr lang="en-US">
                <a:latin typeface="Century Gothic" pitchFamily="34" charset="0"/>
              </a:rPr>
              <a:t>Guru mengajar dengan </a:t>
            </a:r>
            <a:r>
              <a:rPr lang="en-US" b="1" smtClean="0">
                <a:latin typeface="Century Gothic" pitchFamily="34" charset="0"/>
              </a:rPr>
              <a:t>memanfaatkan</a:t>
            </a:r>
            <a:r>
              <a:rPr lang="en-US" smtClean="0">
                <a:latin typeface="Century Gothic" pitchFamily="34" charset="0"/>
              </a:rPr>
              <a:t> TIK</a:t>
            </a:r>
            <a:r>
              <a:rPr lang="en-US">
                <a:latin typeface="Century Gothic" pitchFamily="34" charset="0"/>
              </a:rPr>
              <a:t>?</a:t>
            </a:r>
          </a:p>
          <a:p>
            <a:pPr marL="347663" indent="-347663">
              <a:spcAft>
                <a:spcPts val="1200"/>
              </a:spcAft>
              <a:buFont typeface="+mj-lt"/>
              <a:buAutoNum type="arabicParenR"/>
              <a:defRPr/>
            </a:pPr>
            <a:r>
              <a:rPr lang="en-US" smtClean="0">
                <a:latin typeface="Century Gothic" pitchFamily="34" charset="0"/>
              </a:rPr>
              <a:t>Komputer </a:t>
            </a:r>
            <a:r>
              <a:rPr lang="en-US" b="1" smtClean="0">
                <a:latin typeface="Century Gothic" pitchFamily="34" charset="0"/>
              </a:rPr>
              <a:t>tidak</a:t>
            </a:r>
            <a:r>
              <a:rPr lang="en-US" smtClean="0">
                <a:latin typeface="Century Gothic" pitchFamily="34" charset="0"/>
              </a:rPr>
              <a:t> digunakan untuk pembelajaran?</a:t>
            </a:r>
            <a:endParaRPr lang="en-US" dirty="0">
              <a:latin typeface="Century Gothic" pitchFamily="34" charset="0"/>
            </a:endParaRP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88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695700" y="2352542"/>
            <a:ext cx="4762500" cy="2124208"/>
          </a:xfrm>
          <a:prstGeom prst="rect">
            <a:avLst/>
          </a:prstGeom>
          <a:ln>
            <a:noFill/>
          </a:ln>
          <a:effectLst>
            <a:outerShdw blurRad="165100" dist="88900" dir="2700000" algn="tl" rotWithShape="0">
              <a:srgbClr val="333333">
                <a:alpha val="65000"/>
              </a:srgbClr>
            </a:outerShdw>
          </a:effectLst>
        </p:spPr>
      </p:pic>
      <p:sp>
        <p:nvSpPr>
          <p:cNvPr id="8" name="TextBox 7"/>
          <p:cNvSpPr txBox="1"/>
          <p:nvPr/>
        </p:nvSpPr>
        <p:spPr>
          <a:xfrm>
            <a:off x="457200" y="357484"/>
            <a:ext cx="7086600" cy="461665"/>
          </a:xfrm>
          <a:prstGeom prst="rect">
            <a:avLst/>
          </a:prstGeom>
          <a:noFill/>
        </p:spPr>
        <p:txBody>
          <a:bodyPr wrap="square" rtlCol="0">
            <a:spAutoFit/>
          </a:bodyPr>
          <a:lstStyle/>
          <a:p>
            <a:r>
              <a:rPr lang="en-US" sz="2400" smtClean="0">
                <a:latin typeface="Century Gothic" pitchFamily="34" charset="0"/>
              </a:rPr>
              <a:t>Apa yang dilakukan di Lab Komputer</a:t>
            </a:r>
            <a:r>
              <a:rPr lang="en-US" sz="2400" smtClean="0">
                <a:latin typeface="Arial" pitchFamily="34" charset="0"/>
                <a:cs typeface="Arial" pitchFamily="34" charset="0"/>
              </a:rPr>
              <a:t>?</a:t>
            </a:r>
            <a:endParaRPr lang="en-US" sz="2400">
              <a:latin typeface="Arial" pitchFamily="34" charset="0"/>
              <a:cs typeface="Arial" pitchFamily="34" charset="0"/>
            </a:endParaRPr>
          </a:p>
        </p:txBody>
      </p:sp>
    </p:spTree>
    <p:extLst>
      <p:ext uri="{BB962C8B-B14F-4D97-AF65-F5344CB8AC3E}">
        <p14:creationId xmlns:p14="http://schemas.microsoft.com/office/powerpoint/2010/main" val="1828276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1621971" y="585893"/>
            <a:ext cx="5843777" cy="38908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9344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83113" y="361950"/>
            <a:ext cx="460887" cy="381000"/>
          </a:xfrm>
          <a:prstGeom prst="rect">
            <a:avLst/>
          </a:prstGeom>
          <a:solidFill>
            <a:srgbClr val="D2E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7200" y="357484"/>
            <a:ext cx="7086600" cy="461665"/>
          </a:xfrm>
          <a:prstGeom prst="rect">
            <a:avLst/>
          </a:prstGeom>
          <a:noFill/>
        </p:spPr>
        <p:txBody>
          <a:bodyPr wrap="square" rtlCol="0">
            <a:spAutoFit/>
          </a:bodyPr>
          <a:lstStyle/>
          <a:p>
            <a:r>
              <a:rPr lang="en-US" sz="2400" dirty="0" err="1" smtClean="0">
                <a:latin typeface="Century Gothic" pitchFamily="34" charset="0"/>
              </a:rPr>
              <a:t>Edukasi</a:t>
            </a:r>
            <a:r>
              <a:rPr lang="en-US" sz="2400" dirty="0" smtClean="0">
                <a:latin typeface="Century Gothic" pitchFamily="34" charset="0"/>
              </a:rPr>
              <a:t> 4.0</a:t>
            </a:r>
            <a:endParaRPr lang="en-US" sz="2400" dirty="0">
              <a:latin typeface="Arial" pitchFamily="34" charset="0"/>
              <a:cs typeface="Arial" pitchFamily="34" charset="0"/>
            </a:endParaRPr>
          </a:p>
        </p:txBody>
      </p:sp>
      <p:pic>
        <p:nvPicPr>
          <p:cNvPr id="5122"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l="20526" t="23443" r="38758" b="9368"/>
          <a:stretch/>
        </p:blipFill>
        <p:spPr bwMode="auto">
          <a:xfrm>
            <a:off x="2895600" y="742950"/>
            <a:ext cx="4267200" cy="37527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8358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83113" y="361950"/>
            <a:ext cx="460887" cy="381000"/>
          </a:xfrm>
          <a:prstGeom prst="rect">
            <a:avLst/>
          </a:prstGeom>
          <a:solidFill>
            <a:srgbClr val="D2E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7200" y="357484"/>
            <a:ext cx="7086600" cy="461665"/>
          </a:xfrm>
          <a:prstGeom prst="rect">
            <a:avLst/>
          </a:prstGeom>
          <a:noFill/>
        </p:spPr>
        <p:txBody>
          <a:bodyPr wrap="square" rtlCol="0">
            <a:spAutoFit/>
          </a:bodyPr>
          <a:lstStyle/>
          <a:p>
            <a:r>
              <a:rPr lang="en-US" sz="2400" smtClean="0">
                <a:latin typeface="Century Gothic" pitchFamily="34" charset="0"/>
              </a:rPr>
              <a:t>Evolusi </a:t>
            </a:r>
            <a:r>
              <a:rPr lang="en-US" sz="2400" i="1" smtClean="0">
                <a:latin typeface="Century Gothic" pitchFamily="34" charset="0"/>
              </a:rPr>
              <a:t>Education x.0 </a:t>
            </a:r>
            <a:r>
              <a:rPr lang="en-US" sz="2400" smtClean="0">
                <a:latin typeface="Century Gothic" pitchFamily="34" charset="0"/>
              </a:rPr>
              <a:t>di Indonesia</a:t>
            </a:r>
            <a:endParaRPr lang="en-US" sz="2400">
              <a:latin typeface="Arial" pitchFamily="34" charset="0"/>
              <a:cs typeface="Arial" pitchFamily="34" charset="0"/>
            </a:endParaRPr>
          </a:p>
        </p:txBody>
      </p:sp>
      <p:graphicFrame>
        <p:nvGraphicFramePr>
          <p:cNvPr id="2" name="Diagram 1"/>
          <p:cNvGraphicFramePr/>
          <p:nvPr>
            <p:extLst>
              <p:ext uri="{D42A27DB-BD31-4B8C-83A1-F6EECF244321}">
                <p14:modId xmlns:p14="http://schemas.microsoft.com/office/powerpoint/2010/main" val="3832308862"/>
              </p:ext>
            </p:extLst>
          </p:nvPr>
        </p:nvGraphicFramePr>
        <p:xfrm>
          <a:off x="685800" y="895350"/>
          <a:ext cx="784860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2590800" y="2266950"/>
            <a:ext cx="1905000" cy="800219"/>
          </a:xfrm>
          <a:prstGeom prst="rect">
            <a:avLst/>
          </a:prstGeom>
        </p:spPr>
        <p:txBody>
          <a:bodyPr wrap="square">
            <a:spAutoFit/>
          </a:bodyPr>
          <a:lstStyle/>
          <a:p>
            <a:pPr marL="174625" indent="-174625">
              <a:spcAft>
                <a:spcPts val="600"/>
              </a:spcAft>
              <a:buFont typeface="Wingdings" pitchFamily="2" charset="2"/>
              <a:buChar char="§"/>
              <a:defRPr/>
            </a:pPr>
            <a:r>
              <a:rPr lang="en-US" sz="1200" smtClean="0">
                <a:latin typeface="Century Gothic" pitchFamily="34" charset="0"/>
              </a:rPr>
              <a:t>Sekolah2000</a:t>
            </a:r>
            <a:endParaRPr lang="en-US" sz="1200">
              <a:latin typeface="Century Gothic" pitchFamily="34" charset="0"/>
            </a:endParaRPr>
          </a:p>
          <a:p>
            <a:pPr marL="174625" indent="-174625">
              <a:spcAft>
                <a:spcPts val="600"/>
              </a:spcAft>
              <a:buFont typeface="Wingdings" pitchFamily="2" charset="2"/>
              <a:buChar char="§"/>
              <a:defRPr/>
            </a:pPr>
            <a:r>
              <a:rPr lang="en-US" sz="1200" smtClean="0">
                <a:latin typeface="Century Gothic" pitchFamily="34" charset="0"/>
              </a:rPr>
              <a:t>2000 sekolah</a:t>
            </a:r>
          </a:p>
          <a:p>
            <a:pPr marL="174625" indent="-174625">
              <a:spcAft>
                <a:spcPts val="600"/>
              </a:spcAft>
              <a:buFont typeface="Wingdings" pitchFamily="2" charset="2"/>
              <a:buChar char="§"/>
              <a:defRPr/>
            </a:pPr>
            <a:r>
              <a:rPr lang="en-US" sz="1200" smtClean="0">
                <a:latin typeface="Century Gothic" pitchFamily="34" charset="0"/>
              </a:rPr>
              <a:t>Mayoritas SMK</a:t>
            </a:r>
            <a:endParaRPr lang="en-US" sz="1200" dirty="0">
              <a:latin typeface="Century Gothic" pitchFamily="34" charset="0"/>
            </a:endParaRPr>
          </a:p>
        </p:txBody>
      </p:sp>
      <p:sp>
        <p:nvSpPr>
          <p:cNvPr id="9" name="Rectangle 8"/>
          <p:cNvSpPr/>
          <p:nvPr/>
        </p:nvSpPr>
        <p:spPr>
          <a:xfrm>
            <a:off x="4495800" y="2266950"/>
            <a:ext cx="2057400" cy="538609"/>
          </a:xfrm>
          <a:prstGeom prst="rect">
            <a:avLst/>
          </a:prstGeom>
        </p:spPr>
        <p:txBody>
          <a:bodyPr wrap="square">
            <a:spAutoFit/>
          </a:bodyPr>
          <a:lstStyle/>
          <a:p>
            <a:pPr marL="174625" indent="-174625">
              <a:spcAft>
                <a:spcPts val="600"/>
              </a:spcAft>
              <a:buFont typeface="Wingdings" pitchFamily="2" charset="2"/>
              <a:buChar char="§"/>
              <a:defRPr/>
            </a:pPr>
            <a:r>
              <a:rPr lang="en-US" sz="1200" smtClean="0">
                <a:latin typeface="Century Gothic" pitchFamily="34" charset="0"/>
              </a:rPr>
              <a:t>10.721 sekolah (2014)</a:t>
            </a:r>
            <a:endParaRPr lang="en-US" sz="1200">
              <a:latin typeface="Century Gothic" pitchFamily="34" charset="0"/>
            </a:endParaRPr>
          </a:p>
          <a:p>
            <a:pPr marL="174625" indent="-174625">
              <a:spcAft>
                <a:spcPts val="600"/>
              </a:spcAft>
              <a:buFont typeface="Wingdings" pitchFamily="2" charset="2"/>
              <a:buChar char="§"/>
              <a:defRPr/>
            </a:pPr>
            <a:r>
              <a:rPr lang="en-US" sz="1200" smtClean="0">
                <a:latin typeface="Century Gothic" pitchFamily="34" charset="0"/>
              </a:rPr>
              <a:t>500 sekolah ICT EQEP</a:t>
            </a:r>
          </a:p>
        </p:txBody>
      </p:sp>
      <p:sp>
        <p:nvSpPr>
          <p:cNvPr id="10" name="Rectangle 9"/>
          <p:cNvSpPr/>
          <p:nvPr/>
        </p:nvSpPr>
        <p:spPr>
          <a:xfrm>
            <a:off x="6553200" y="2266950"/>
            <a:ext cx="2360356" cy="538609"/>
          </a:xfrm>
          <a:prstGeom prst="rect">
            <a:avLst/>
          </a:prstGeom>
        </p:spPr>
        <p:txBody>
          <a:bodyPr wrap="square">
            <a:spAutoFit/>
          </a:bodyPr>
          <a:lstStyle/>
          <a:p>
            <a:pPr marL="174625" indent="-174625">
              <a:spcAft>
                <a:spcPts val="600"/>
              </a:spcAft>
              <a:buFont typeface="Wingdings" pitchFamily="2" charset="2"/>
              <a:buChar char="§"/>
              <a:defRPr/>
            </a:pPr>
            <a:r>
              <a:rPr lang="en-US" sz="1200" smtClean="0">
                <a:latin typeface="Century Gothic" pitchFamily="34" charset="0"/>
              </a:rPr>
              <a:t>Desentralisasi Konten</a:t>
            </a:r>
          </a:p>
          <a:p>
            <a:pPr marL="174625" indent="-174625">
              <a:spcAft>
                <a:spcPts val="600"/>
              </a:spcAft>
              <a:buFont typeface="Wingdings" pitchFamily="2" charset="2"/>
              <a:buChar char="§"/>
              <a:defRPr/>
            </a:pPr>
            <a:r>
              <a:rPr lang="en-US" sz="1200" smtClean="0">
                <a:latin typeface="Century Gothic" pitchFamily="34" charset="0"/>
              </a:rPr>
              <a:t>Logis, kreatif &amp; kolaboratif</a:t>
            </a:r>
          </a:p>
        </p:txBody>
      </p:sp>
    </p:spTree>
    <p:extLst>
      <p:ext uri="{BB962C8B-B14F-4D97-AF65-F5344CB8AC3E}">
        <p14:creationId xmlns:p14="http://schemas.microsoft.com/office/powerpoint/2010/main" val="1366394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12846</TotalTime>
  <Words>3646</Words>
  <Application>Microsoft Office PowerPoint</Application>
  <PresentationFormat>On-screen Show (16:9)</PresentationFormat>
  <Paragraphs>436</Paragraphs>
  <Slides>42</Slides>
  <Notes>40</Notes>
  <HiddenSlides>1</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42</vt:i4>
      </vt:variant>
    </vt:vector>
  </HeadingPairs>
  <TitlesOfParts>
    <vt:vector size="53" baseType="lpstr">
      <vt:lpstr>Arial</vt:lpstr>
      <vt:lpstr>Calibri</vt:lpstr>
      <vt:lpstr>Century Gothic</vt:lpstr>
      <vt:lpstr>Freestyle Script</vt:lpstr>
      <vt:lpstr>Kozuka Gothic Pro H</vt:lpstr>
      <vt:lpstr>Times New Roman</vt:lpstr>
      <vt:lpstr>Wingdings</vt:lpstr>
      <vt:lpstr>Office Theme</vt:lpstr>
      <vt:lpstr>1_Office Theme</vt:lpstr>
      <vt:lpstr>2_Office Theme</vt:lpstr>
      <vt:lpstr>3_Office Theme</vt:lpstr>
      <vt:lpstr>PowerPoint Presentation</vt:lpstr>
      <vt:lpstr>MERDEKA BELAJAR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DISPORA DIY</dc:creator>
  <cp:lastModifiedBy>ASUS</cp:lastModifiedBy>
  <cp:revision>902</cp:revision>
  <cp:lastPrinted>2020-02-19T01:05:34Z</cp:lastPrinted>
  <dcterms:created xsi:type="dcterms:W3CDTF">2006-08-16T00:00:00Z</dcterms:created>
  <dcterms:modified xsi:type="dcterms:W3CDTF">2020-07-11T07:46:54Z</dcterms:modified>
</cp:coreProperties>
</file>